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tags/tag26.xml" ContentType="application/vnd.openxmlformats-officedocument.presentationml.tags+xml"/>
  <Override PartName="/ppt/notesSlides/notesSlide12.xml" ContentType="application/vnd.openxmlformats-officedocument.presentationml.notesSlide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31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0" r:id="rId1"/>
    <p:sldMasterId id="2147483729" r:id="rId2"/>
    <p:sldMasterId id="2147483747" r:id="rId3"/>
    <p:sldMasterId id="2147483761" r:id="rId4"/>
    <p:sldMasterId id="2147483771" r:id="rId5"/>
    <p:sldMasterId id="2147483782" r:id="rId6"/>
    <p:sldMasterId id="2147483794" r:id="rId7"/>
  </p:sldMasterIdLst>
  <p:notesMasterIdLst>
    <p:notesMasterId r:id="rId31"/>
  </p:notesMasterIdLst>
  <p:sldIdLst>
    <p:sldId id="449" r:id="rId8"/>
    <p:sldId id="450" r:id="rId9"/>
    <p:sldId id="451" r:id="rId10"/>
    <p:sldId id="452" r:id="rId11"/>
    <p:sldId id="453" r:id="rId12"/>
    <p:sldId id="454" r:id="rId13"/>
    <p:sldId id="457" r:id="rId14"/>
    <p:sldId id="458" r:id="rId15"/>
    <p:sldId id="459" r:id="rId16"/>
    <p:sldId id="460" r:id="rId17"/>
    <p:sldId id="461" r:id="rId18"/>
    <p:sldId id="462" r:id="rId19"/>
    <p:sldId id="463" r:id="rId20"/>
    <p:sldId id="464" r:id="rId21"/>
    <p:sldId id="465" r:id="rId22"/>
    <p:sldId id="466" r:id="rId23"/>
    <p:sldId id="403" r:id="rId24"/>
    <p:sldId id="467" r:id="rId25"/>
    <p:sldId id="404" r:id="rId26"/>
    <p:sldId id="441" r:id="rId27"/>
    <p:sldId id="405" r:id="rId28"/>
    <p:sldId id="468" r:id="rId29"/>
    <p:sldId id="400" r:id="rId30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Discover Sans" pitchFamily="2" charset="77"/>
      <p:regular r:id="rId39"/>
      <p:bold r:id="rId40"/>
      <p:italic r:id="rId41"/>
      <p:boldItalic r:id="rId42"/>
    </p:embeddedFont>
    <p:embeddedFont>
      <p:font typeface="Dosis" pitchFamily="2" charset="77"/>
      <p:regular r:id="rId43"/>
      <p:bold r:id="rId44"/>
    </p:embeddedFont>
    <p:embeddedFont>
      <p:font typeface="Helvetica" pitchFamily="2" charset="0"/>
      <p:regular r:id="rId45"/>
      <p:bold r:id="rId46"/>
      <p:italic r:id="rId47"/>
      <p:boldItalic r:id="rId48"/>
    </p:embeddedFont>
    <p:embeddedFont>
      <p:font typeface="Meta Offc Pro Medium" panose="020B0604030101020102" pitchFamily="34" charset="0"/>
      <p:regular r:id="rId49"/>
      <p:bold r:id="rId50"/>
      <p:italic r:id="rId51"/>
      <p:boldItalic r:id="rId52"/>
    </p:embeddedFont>
    <p:embeddedFont>
      <p:font typeface="Meta Offc Pro Thin" panose="020B0404030101020102" pitchFamily="34" charset="0"/>
      <p:regular r:id="rId53"/>
      <p:bold r:id="rId54"/>
      <p:italic r:id="rId55"/>
      <p:boldItalic r:id="rId56"/>
    </p:embeddedFont>
    <p:embeddedFont>
      <p:font typeface="Montserrat" pitchFamily="2" charset="77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533" autoAdjust="0"/>
  </p:normalViewPr>
  <p:slideViewPr>
    <p:cSldViewPr snapToGrid="0">
      <p:cViewPr varScale="1">
        <p:scale>
          <a:sx n="162" d="100"/>
          <a:sy n="162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8.fntdata"/><Relationship Id="rId21" Type="http://schemas.openxmlformats.org/officeDocument/2006/relationships/slide" Target="slides/slide14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64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font" Target="fonts/font2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Relationship Id="rId20" Type="http://schemas.openxmlformats.org/officeDocument/2006/relationships/slide" Target="slides/slide13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3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font" Target="fonts/font2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59064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/>
          <a:lstStyle/>
          <a:p>
            <a:fld id="{C66BDE92-259B-40B4-B92B-34CDAF0CC26F}" type="datetime1">
              <a:rPr lang="en-US" smtClean="0">
                <a:solidFill>
                  <a:prstClr val="black"/>
                </a:solidFill>
              </a:rPr>
              <a:pPr/>
              <a:t>10/3/21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/>
          <a:lstStyle/>
          <a:p>
            <a:fld id="{78ADB214-F42C-4297-A187-8792AE2D2F13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755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D6B63D-9839-494E-8B74-5E7F8857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F5465-DA2A-4508-B016-EF5C15641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780B5C-34FF-4C10-9CD4-A5CB6D23B9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/>
          <a:lstStyle/>
          <a:p>
            <a:fld id="{91A1F3BF-E95D-4FD5-BBFC-74237DFA66E9}" type="datetime1">
              <a:rPr lang="en-US" smtClean="0"/>
              <a:pPr/>
              <a:t>10/3/21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10109F-1FD8-4516-9FE0-F840A2E38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/>
          <a:lstStyle/>
          <a:p>
            <a:fld id="{78ADB214-F42C-4297-A187-8792AE2D2F1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13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D6B63D-9839-494E-8B74-5E7F8857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F5465-DA2A-4508-B016-EF5C15641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780B5C-34FF-4C10-9CD4-A5CB6D23B9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/>
          <a:lstStyle/>
          <a:p>
            <a:fld id="{91A1F3BF-E95D-4FD5-BBFC-74237DFA66E9}" type="datetime1">
              <a:rPr lang="en-US" smtClean="0"/>
              <a:pPr/>
              <a:t>10/3/21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10109F-1FD8-4516-9FE0-F840A2E38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/>
          <a:lstStyle/>
          <a:p>
            <a:fld id="{78ADB214-F42C-4297-A187-8792AE2D2F1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77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D6B63D-9839-494E-8B74-5E7F8857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F5465-DA2A-4508-B016-EF5C15641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780B5C-34FF-4C10-9CD4-A5CB6D23B9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/>
          <a:lstStyle/>
          <a:p>
            <a:fld id="{91A1F3BF-E95D-4FD5-BBFC-74237DFA66E9}" type="datetime1">
              <a:rPr lang="en-US" smtClean="0"/>
              <a:pPr/>
              <a:t>10/3/21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10109F-1FD8-4516-9FE0-F840A2E38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/>
          <a:lstStyle/>
          <a:p>
            <a:fld id="{78ADB214-F42C-4297-A187-8792AE2D2F1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26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D6B63D-9839-494E-8B74-5E7F8857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F5465-DA2A-4508-B016-EF5C15641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780B5C-34FF-4C10-9CD4-A5CB6D23B9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/>
          <a:lstStyle/>
          <a:p>
            <a:fld id="{91A1F3BF-E95D-4FD5-BBFC-74237DFA66E9}" type="datetime1">
              <a:rPr lang="en-US" smtClean="0"/>
              <a:pPr/>
              <a:t>10/3/21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10109F-1FD8-4516-9FE0-F840A2E38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/>
          <a:lstStyle/>
          <a:p>
            <a:fld id="{78ADB214-F42C-4297-A187-8792AE2D2F1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79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de84f1855a_1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de84f1855a_1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452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D6B63D-9839-494E-8B74-5E7F8857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F5465-DA2A-4508-B016-EF5C15641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780B5C-34FF-4C10-9CD4-A5CB6D23B9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/>
          <a:lstStyle/>
          <a:p>
            <a:fld id="{91A1F3BF-E95D-4FD5-BBFC-74237DFA66E9}" type="datetime1">
              <a:rPr lang="en-US" smtClean="0"/>
              <a:pPr/>
              <a:t>10/3/21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10109F-1FD8-4516-9FE0-F840A2E38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/>
          <a:lstStyle/>
          <a:p>
            <a:fld id="{78ADB214-F42C-4297-A187-8792AE2D2F1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280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de84f1855a_1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de84f1855a_1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676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D6B63D-9839-494E-8B74-5E7F8857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F5465-DA2A-4508-B016-EF5C15641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780B5C-34FF-4C10-9CD4-A5CB6D23B9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/>
          <a:lstStyle/>
          <a:p>
            <a:fld id="{91A1F3BF-E95D-4FD5-BBFC-74237DFA66E9}" type="datetime1">
              <a:rPr lang="en-US" smtClean="0"/>
              <a:pPr/>
              <a:t>10/3/21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10109F-1FD8-4516-9FE0-F840A2E38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/>
          <a:lstStyle/>
          <a:p>
            <a:fld id="{78ADB214-F42C-4297-A187-8792AE2D2F1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68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de84f1855a_1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de84f1855a_1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557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D6B63D-9839-494E-8B74-5E7F8857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F5465-DA2A-4508-B016-EF5C15641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780B5C-34FF-4C10-9CD4-A5CB6D23B9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/>
          <a:lstStyle/>
          <a:p>
            <a:fld id="{91A1F3BF-E95D-4FD5-BBFC-74237DFA66E9}" type="datetime1">
              <a:rPr lang="en-US" smtClean="0"/>
              <a:pPr/>
              <a:t>10/3/21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10109F-1FD8-4516-9FE0-F840A2E38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/>
          <a:lstStyle/>
          <a:p>
            <a:fld id="{78ADB214-F42C-4297-A187-8792AE2D2F1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45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</p:spPr>
        <p:txBody>
          <a:bodyPr/>
          <a:lstStyle/>
          <a:p>
            <a:fld id="{28529644-27C0-4655-9503-40E917BF2C41}" type="slidenum">
              <a:rPr/>
              <a:pPr/>
              <a:t>2</a:t>
            </a:fld>
            <a:endParaRPr lang="de-DE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GB" sz="1300">
                <a:latin typeface="Calibri Light" panose="020F0302020204030204" pitchFamily="34" charset="0"/>
              </a:rPr>
              <a:pPr algn="r" defTabSz="947738"/>
              <a:t>2</a:t>
            </a:fld>
            <a:endParaRPr lang="en-GB" sz="1300" dirty="0">
              <a:latin typeface="Calibri Light" panose="020F0302020204030204" pitchFamily="34" charset="0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208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de84f1855a_1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de84f1855a_1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670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de84f1855a_1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de84f1855a_1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68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/>
          <a:lstStyle/>
          <a:p>
            <a:fld id="{C66BDE92-259B-40B4-B92B-34CDAF0CC26F}" type="datetime1">
              <a:rPr lang="en-US" smtClean="0">
                <a:solidFill>
                  <a:prstClr val="black"/>
                </a:solidFill>
              </a:rPr>
              <a:pPr/>
              <a:t>10/3/21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/>
          <a:lstStyle/>
          <a:p>
            <a:fld id="{78ADB214-F42C-4297-A187-8792AE2D2F13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998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D6B63D-9839-494E-8B74-5E7F8857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F5465-DA2A-4508-B016-EF5C15641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780B5C-34FF-4C10-9CD4-A5CB6D23B9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/>
          <a:lstStyle/>
          <a:p>
            <a:fld id="{91A1F3BF-E95D-4FD5-BBFC-74237DFA66E9}" type="datetime1">
              <a:rPr lang="en-US" smtClean="0"/>
              <a:pPr/>
              <a:t>10/3/21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10109F-1FD8-4516-9FE0-F840A2E38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/>
          <a:lstStyle/>
          <a:p>
            <a:fld id="{78ADB214-F42C-4297-A187-8792AE2D2F1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752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D6B63D-9839-494E-8B74-5E7F8857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F5465-DA2A-4508-B016-EF5C15641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780B5C-34FF-4C10-9CD4-A5CB6D23B9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/>
          <a:lstStyle/>
          <a:p>
            <a:fld id="{91A1F3BF-E95D-4FD5-BBFC-74237DFA66E9}" type="datetime1">
              <a:rPr lang="en-US" smtClean="0"/>
              <a:pPr/>
              <a:t>10/3/21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10109F-1FD8-4516-9FE0-F840A2E38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/>
          <a:lstStyle/>
          <a:p>
            <a:fld id="{78ADB214-F42C-4297-A187-8792AE2D2F1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20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D6B63D-9839-494E-8B74-5E7F8857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F5465-DA2A-4508-B016-EF5C15641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780B5C-34FF-4C10-9CD4-A5CB6D23B9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/>
          <a:lstStyle/>
          <a:p>
            <a:fld id="{91A1F3BF-E95D-4FD5-BBFC-74237DFA66E9}" type="datetime1">
              <a:rPr lang="en-US" smtClean="0"/>
              <a:pPr/>
              <a:t>10/3/21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10109F-1FD8-4516-9FE0-F840A2E38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/>
          <a:lstStyle/>
          <a:p>
            <a:fld id="{78ADB214-F42C-4297-A187-8792AE2D2F1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24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de84f1855a_1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de84f1855a_1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304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D6B63D-9839-494E-8B74-5E7F8857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F5465-DA2A-4508-B016-EF5C15641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780B5C-34FF-4C10-9CD4-A5CB6D23B9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/>
          <a:lstStyle/>
          <a:p>
            <a:fld id="{91A1F3BF-E95D-4FD5-BBFC-74237DFA66E9}" type="datetime1">
              <a:rPr lang="en-US" smtClean="0"/>
              <a:pPr/>
              <a:t>10/3/21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10109F-1FD8-4516-9FE0-F840A2E38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/>
          <a:lstStyle/>
          <a:p>
            <a:fld id="{78ADB214-F42C-4297-A187-8792AE2D2F1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66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D6B63D-9839-494E-8B74-5E7F8857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F5465-DA2A-4508-B016-EF5C15641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780B5C-34FF-4C10-9CD4-A5CB6D23B9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/>
          <a:lstStyle/>
          <a:p>
            <a:fld id="{91A1F3BF-E95D-4FD5-BBFC-74237DFA66E9}" type="datetime1">
              <a:rPr lang="en-US" smtClean="0"/>
              <a:pPr/>
              <a:t>10/3/21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10109F-1FD8-4516-9FE0-F840A2E38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/>
          <a:lstStyle/>
          <a:p>
            <a:fld id="{78ADB214-F42C-4297-A187-8792AE2D2F1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740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D6B63D-9839-494E-8B74-5E7F8857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F5465-DA2A-4508-B016-EF5C15641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780B5C-34FF-4C10-9CD4-A5CB6D23B9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/>
          <a:lstStyle/>
          <a:p>
            <a:fld id="{91A1F3BF-E95D-4FD5-BBFC-74237DFA66E9}" type="datetime1">
              <a:rPr lang="en-US" smtClean="0"/>
              <a:pPr/>
              <a:t>10/3/21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10109F-1FD8-4516-9FE0-F840A2E38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/>
          <a:lstStyle/>
          <a:p>
            <a:fld id="{78ADB214-F42C-4297-A187-8792AE2D2F1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5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bg>
      <p:bgPr>
        <a:solidFill>
          <a:srgbClr val="22222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</p:sp>
      <p:sp>
        <p:nvSpPr>
          <p:cNvPr id="53" name="Google Shape;53;p13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54" name="Google Shape;54;p1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st Recap">
  <p:cSld name="BLANK_1">
    <p:bg>
      <p:bgPr>
        <a:solidFill>
          <a:srgbClr val="22222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58" name="Google Shape;58;p14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2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-44050" y="-38100"/>
            <a:ext cx="4139800" cy="5192625"/>
          </a:xfrm>
          <a:custGeom>
            <a:avLst/>
            <a:gdLst/>
            <a:ahLst/>
            <a:cxnLst/>
            <a:rect l="l" t="t" r="r" b="b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74" name="Google Shape;74;p16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3600"/>
              <a:buChar char="●"/>
              <a:defRPr sz="3600" i="1"/>
            </a:lvl1pPr>
            <a:lvl2pPr marL="914400" lvl="1" indent="-457200" rtl="0">
              <a:spcBef>
                <a:spcPts val="1600"/>
              </a:spcBef>
              <a:spcAft>
                <a:spcPts val="0"/>
              </a:spcAft>
              <a:buClr>
                <a:srgbClr val="980000"/>
              </a:buClr>
              <a:buSzPts val="3600"/>
              <a:buChar char="○"/>
              <a:defRPr sz="3600" i="1"/>
            </a:lvl2pPr>
            <a:lvl3pPr marL="1371600" lvl="2" indent="-457200" rtl="0">
              <a:spcBef>
                <a:spcPts val="1600"/>
              </a:spcBef>
              <a:spcAft>
                <a:spcPts val="0"/>
              </a:spcAft>
              <a:buClr>
                <a:srgbClr val="980000"/>
              </a:buClr>
              <a:buSzPts val="3600"/>
              <a:buChar char="■"/>
              <a:defRPr sz="3600" i="1"/>
            </a:lvl3pPr>
            <a:lvl4pPr marL="1828800" lvl="3" indent="-457200" rtl="0">
              <a:spcBef>
                <a:spcPts val="160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rtl="0">
              <a:spcBef>
                <a:spcPts val="160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rtl="0">
              <a:spcBef>
                <a:spcPts val="160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rtl="0">
              <a:spcBef>
                <a:spcPts val="160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rtl="0">
              <a:spcBef>
                <a:spcPts val="160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rtl="0">
              <a:spcBef>
                <a:spcPts val="1600"/>
              </a:spcBef>
              <a:spcAft>
                <a:spcPts val="160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7" name="Google Shape;77;p16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name="adj" fmla="val 51542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6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name="adj" fmla="val 51542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Google Shape;80;p16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AND_BOD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568D075C-622C-4125-9EA6-961F753AE5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540" y="4077489"/>
            <a:ext cx="5074920" cy="10660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BB7C6B-0C1D-4ACE-B4E1-49AB833821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380" y="1851660"/>
            <a:ext cx="5349240" cy="8915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6759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238" y="445293"/>
            <a:ext cx="6857762" cy="1852136"/>
          </a:xfrm>
        </p:spPr>
        <p:txBody>
          <a:bodyPr tIns="91440" bIns="91440" anchor="b"/>
          <a:lstStyle>
            <a:lvl1pPr algn="l">
              <a:defRPr sz="3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238" y="2332198"/>
            <a:ext cx="6857762" cy="1508760"/>
          </a:xfrm>
        </p:spPr>
        <p:txBody>
          <a:bodyPr lIns="0" tIns="91440" rIns="0" bIns="91440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698771-3A7E-44A3-AB6A-5643C4F8E3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" y="137160"/>
            <a:ext cx="822960" cy="13716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37DE76-2F88-41AE-A553-12D89E77F85D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572250" y="2571750"/>
            <a:ext cx="2571750" cy="257175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cubicBezTo>
                  <a:pt x="818782" y="0"/>
                  <a:pt x="0" y="818782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ClrTx/>
              <a:buFontTx/>
              <a:buNone/>
            </a:pPr>
            <a:endParaRPr lang="en-US" sz="1350" kern="1200" dirty="0" err="1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4694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238" y="445293"/>
            <a:ext cx="6857762" cy="1852136"/>
          </a:xfrm>
        </p:spPr>
        <p:txBody>
          <a:bodyPr tIns="91440" bIns="91440" anchor="b"/>
          <a:lstStyle>
            <a:lvl1pPr algn="l">
              <a:defRPr sz="3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238" y="2332198"/>
            <a:ext cx="6857762" cy="1508760"/>
          </a:xfrm>
        </p:spPr>
        <p:txBody>
          <a:bodyPr lIns="0" tIns="91440" rIns="0" bIns="91440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698771-3A7E-44A3-AB6A-5643C4F8E3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" y="137160"/>
            <a:ext cx="822960" cy="13716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37DE76-2F88-41AE-A553-12D89E77F85D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572250" y="2571750"/>
            <a:ext cx="2571750" cy="257175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cubicBezTo>
                  <a:pt x="818782" y="0"/>
                  <a:pt x="0" y="818782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DD5626"/>
              </a:gs>
              <a:gs pos="75000">
                <a:schemeClr val="accent2"/>
              </a:gs>
              <a:gs pos="0">
                <a:srgbClr val="FCB11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ClrTx/>
              <a:buFontTx/>
              <a:buNone/>
            </a:pPr>
            <a:endParaRPr lang="en-US" sz="1350" kern="1200" dirty="0" err="1">
              <a:solidFill>
                <a:prstClr val="white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FE37468-2489-4F37-A230-BB6815FF27AD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6572250" y="1"/>
            <a:ext cx="2571750" cy="257175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cubicBezTo>
                  <a:pt x="818782" y="0"/>
                  <a:pt x="0" y="818782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DD5626"/>
              </a:gs>
              <a:gs pos="75000">
                <a:schemeClr val="accent2"/>
              </a:gs>
              <a:gs pos="0">
                <a:srgbClr val="FCB11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ClrTx/>
              <a:buFontTx/>
              <a:buNone/>
            </a:pPr>
            <a:endParaRPr lang="en-US" sz="1350" kern="1200" dirty="0" err="1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3793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238" y="445293"/>
            <a:ext cx="6857762" cy="1852136"/>
          </a:xfrm>
        </p:spPr>
        <p:txBody>
          <a:bodyPr tIns="91440" bIns="91440" anchor="b"/>
          <a:lstStyle>
            <a:lvl1pPr algn="l">
              <a:defRPr sz="3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238" y="2332198"/>
            <a:ext cx="6857762" cy="1508760"/>
          </a:xfrm>
        </p:spPr>
        <p:txBody>
          <a:bodyPr lIns="0" tIns="91440" rIns="0" bIns="91440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CBD6E5-0369-4F3F-B013-D9A9C760D787}"/>
              </a:ext>
            </a:extLst>
          </p:cNvPr>
          <p:cNvSpPr>
            <a:spLocks noChangeAspect="1"/>
          </p:cNvSpPr>
          <p:nvPr userDrawn="1"/>
        </p:nvSpPr>
        <p:spPr>
          <a:xfrm>
            <a:off x="7360920" y="3360420"/>
            <a:ext cx="1783080" cy="1783080"/>
          </a:xfrm>
          <a:custGeom>
            <a:avLst/>
            <a:gdLst>
              <a:gd name="connsiteX0" fmla="*/ 182880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182880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1828800" y="0"/>
                </a:moveTo>
                <a:lnTo>
                  <a:pt x="1828800" y="1828800"/>
                </a:lnTo>
                <a:lnTo>
                  <a:pt x="0" y="1828800"/>
                </a:ln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gradFill>
            <a:gsLst>
              <a:gs pos="100000">
                <a:srgbClr val="DD5626"/>
              </a:gs>
              <a:gs pos="75000">
                <a:schemeClr val="accent2"/>
              </a:gs>
              <a:gs pos="0">
                <a:srgbClr val="FCB116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ClrTx/>
              <a:buFontTx/>
              <a:buNone/>
            </a:pPr>
            <a:endParaRPr lang="en-US" sz="1350" kern="1200" dirty="0" err="1">
              <a:solidFill>
                <a:prstClr val="white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983CD7C-4485-4A1F-BCB1-42FFE902A2F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2571750" cy="257175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cubicBezTo>
                  <a:pt x="818782" y="0"/>
                  <a:pt x="0" y="818782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ClrTx/>
              <a:buFontTx/>
              <a:buNone/>
            </a:pPr>
            <a:endParaRPr lang="en-US" sz="1350" kern="1200" dirty="0" err="1">
              <a:solidFill>
                <a:prstClr val="white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59A25F-D4CB-446D-A496-163D6A52C6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" y="137161"/>
            <a:ext cx="822960" cy="1371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75028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D93EA05-6510-4569-814B-3D4E395C172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2571750" cy="257175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cubicBezTo>
                  <a:pt x="818782" y="0"/>
                  <a:pt x="0" y="818782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ClrTx/>
              <a:buFontTx/>
              <a:buNone/>
            </a:pPr>
            <a:endParaRPr lang="en-US" sz="1350" kern="1200" dirty="0" err="1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238" y="445293"/>
            <a:ext cx="6857762" cy="1852136"/>
          </a:xfrm>
        </p:spPr>
        <p:txBody>
          <a:bodyPr tIns="91440" bIns="91440" anchor="b"/>
          <a:lstStyle>
            <a:lvl1pPr algn="l">
              <a:defRPr sz="31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238" y="2332198"/>
            <a:ext cx="6857762" cy="1508760"/>
          </a:xfrm>
        </p:spPr>
        <p:txBody>
          <a:bodyPr lIns="0" tIns="91440" rIns="0" bIns="91440"/>
          <a:lstStyle>
            <a:lvl1pPr marL="0" indent="0" algn="l">
              <a:buNone/>
              <a:defRPr sz="15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698771-3A7E-44A3-AB6A-5643C4F8E3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" y="137160"/>
            <a:ext cx="822960" cy="13716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CBD6E5-0369-4F3F-B013-D9A9C760D787}"/>
              </a:ext>
            </a:extLst>
          </p:cNvPr>
          <p:cNvSpPr>
            <a:spLocks noChangeAspect="1"/>
          </p:cNvSpPr>
          <p:nvPr userDrawn="1"/>
        </p:nvSpPr>
        <p:spPr>
          <a:xfrm>
            <a:off x="7452360" y="3451860"/>
            <a:ext cx="1691640" cy="1691640"/>
          </a:xfrm>
          <a:custGeom>
            <a:avLst/>
            <a:gdLst>
              <a:gd name="connsiteX0" fmla="*/ 182880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182880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1828800" y="0"/>
                </a:moveTo>
                <a:lnTo>
                  <a:pt x="1828800" y="1828800"/>
                </a:lnTo>
                <a:lnTo>
                  <a:pt x="0" y="1828800"/>
                </a:ln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gradFill>
            <a:gsLst>
              <a:gs pos="100000">
                <a:srgbClr val="DD5626"/>
              </a:gs>
              <a:gs pos="75000">
                <a:schemeClr val="accent2"/>
              </a:gs>
              <a:gs pos="0">
                <a:srgbClr val="FCB116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ClrTx/>
              <a:buFontTx/>
              <a:buNone/>
            </a:pPr>
            <a:endParaRPr lang="en-US" sz="1350" kern="1200" dirty="0" err="1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4141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238" y="719136"/>
            <a:ext cx="6857762" cy="1852136"/>
          </a:xfrm>
        </p:spPr>
        <p:txBody>
          <a:bodyPr tIns="91440" bIns="91440" anchor="b"/>
          <a:lstStyle>
            <a:lvl1pPr algn="l">
              <a:defRPr sz="3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238" y="2606040"/>
            <a:ext cx="6857762" cy="1508760"/>
          </a:xfrm>
        </p:spPr>
        <p:txBody>
          <a:bodyPr lIns="0" tIns="91440" rIns="0" bIns="91440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983CD7C-4485-4A1F-BCB1-42FFE902A2F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2571750" cy="257175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cubicBezTo>
                  <a:pt x="818782" y="0"/>
                  <a:pt x="0" y="818782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ClrTx/>
              <a:buFontTx/>
              <a:buNone/>
            </a:pPr>
            <a:endParaRPr lang="en-US" sz="1350" kern="1200" dirty="0" err="1">
              <a:solidFill>
                <a:prstClr val="white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59A25F-D4CB-446D-A496-163D6A52C6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" y="137161"/>
            <a:ext cx="822960" cy="137159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1F97AAC-4CFB-4215-BD81-04F3BEDDE758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6572250" y="2571750"/>
            <a:ext cx="2571750" cy="257175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cubicBezTo>
                  <a:pt x="818782" y="0"/>
                  <a:pt x="0" y="818782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ClrTx/>
              <a:buFontTx/>
              <a:buNone/>
            </a:pPr>
            <a:endParaRPr lang="en-US" sz="1350" kern="1200" dirty="0" err="1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7025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6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238" y="719136"/>
            <a:ext cx="6857762" cy="1852136"/>
          </a:xfrm>
        </p:spPr>
        <p:txBody>
          <a:bodyPr tIns="91440" bIns="91440" anchor="b"/>
          <a:lstStyle>
            <a:lvl1pPr algn="l">
              <a:defRPr sz="31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238" y="2606040"/>
            <a:ext cx="6857762" cy="1508760"/>
          </a:xfrm>
        </p:spPr>
        <p:txBody>
          <a:bodyPr lIns="0" tIns="91440" rIns="0" bIns="91440"/>
          <a:lstStyle>
            <a:lvl1pPr marL="0" indent="0" algn="l">
              <a:buNone/>
              <a:defRPr sz="15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983CD7C-4485-4A1F-BCB1-42FFE902A2F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2571750" cy="257175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cubicBezTo>
                  <a:pt x="818782" y="0"/>
                  <a:pt x="0" y="818782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ClrTx/>
              <a:buFontTx/>
              <a:buNone/>
            </a:pPr>
            <a:endParaRPr lang="en-US" sz="1350" kern="1200" dirty="0" err="1">
              <a:solidFill>
                <a:prstClr val="white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59A25F-D4CB-446D-A496-163D6A52C6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" y="137161"/>
            <a:ext cx="822960" cy="137159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1F97AAC-4CFB-4215-BD81-04F3BEDDE758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6572250" y="2571750"/>
            <a:ext cx="2571750" cy="257175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cubicBezTo>
                  <a:pt x="818782" y="0"/>
                  <a:pt x="0" y="818782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buClrTx/>
              <a:buFontTx/>
              <a:buNone/>
            </a:pPr>
            <a:endParaRPr lang="en-US" sz="1350" kern="1200" dirty="0" err="1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3443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89195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750919-D9E6-4F04-BD5A-1538B553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D4417-1ECC-42B5-9CCB-C58DD2295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" y="1131094"/>
            <a:ext cx="4251960" cy="3771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AC2BB9-72D5-4D98-8798-45A482F48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40580" y="1131094"/>
            <a:ext cx="4251960" cy="3771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2323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37753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2534">
          <p15:clr>
            <a:srgbClr val="FBAE40"/>
          </p15:clr>
        </p15:guide>
        <p15:guide id="5" orient="horz" pos="95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32523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238" y="445294"/>
            <a:ext cx="6857762" cy="4251960"/>
          </a:xfrm>
        </p:spPr>
        <p:txBody>
          <a:bodyPr tIns="91440" bIns="91440" anchor="ctr" anchorCtr="1"/>
          <a:lstStyle>
            <a:lvl1pPr algn="l">
              <a:defRPr sz="3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A45EC1-89FF-4E69-B6CB-30337DDDFDBE}"/>
              </a:ext>
            </a:extLst>
          </p:cNvPr>
          <p:cNvSpPr/>
          <p:nvPr userDrawn="1"/>
        </p:nvSpPr>
        <p:spPr>
          <a:xfrm>
            <a:off x="0" y="0"/>
            <a:ext cx="9144000" cy="44577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EAA2F7-C3FF-4607-8CF9-06EDE646EE6D}"/>
              </a:ext>
            </a:extLst>
          </p:cNvPr>
          <p:cNvSpPr/>
          <p:nvPr userDrawn="1"/>
        </p:nvSpPr>
        <p:spPr>
          <a:xfrm>
            <a:off x="0" y="0"/>
            <a:ext cx="9144000" cy="4114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13CCF8-8D41-490B-AFB2-5D48BEC75B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" y="137161"/>
            <a:ext cx="822960" cy="1371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066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238" y="445294"/>
            <a:ext cx="6857762" cy="4251960"/>
          </a:xfrm>
        </p:spPr>
        <p:txBody>
          <a:bodyPr tIns="91440" bIns="91440" anchor="ctr" anchorCtr="1"/>
          <a:lstStyle>
            <a:lvl1pPr algn="l">
              <a:defRPr sz="31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5A724D-CD11-4508-98E2-7C244F6B8607}"/>
              </a:ext>
            </a:extLst>
          </p:cNvPr>
          <p:cNvSpPr/>
          <p:nvPr userDrawn="1"/>
        </p:nvSpPr>
        <p:spPr>
          <a:xfrm>
            <a:off x="0" y="0"/>
            <a:ext cx="9144000" cy="44577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8D3455-C172-450B-9BB0-1E0862DFD0CD}"/>
              </a:ext>
            </a:extLst>
          </p:cNvPr>
          <p:cNvSpPr/>
          <p:nvPr userDrawn="1"/>
        </p:nvSpPr>
        <p:spPr>
          <a:xfrm>
            <a:off x="0" y="0"/>
            <a:ext cx="9144000" cy="4114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D2DCE7-9C2E-4C36-9FE5-8B280039D9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" y="137161"/>
            <a:ext cx="822960" cy="1371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80607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238" y="445770"/>
            <a:ext cx="6857762" cy="4251960"/>
          </a:xfrm>
        </p:spPr>
        <p:txBody>
          <a:bodyPr tIns="91440" bIns="91440" anchor="ctr" anchorCtr="1"/>
          <a:lstStyle>
            <a:lvl1pPr algn="l">
              <a:defRPr sz="3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FEE0-AFBA-479B-8F09-B77E2DF359F1}"/>
              </a:ext>
            </a:extLst>
          </p:cNvPr>
          <p:cNvSpPr/>
          <p:nvPr userDrawn="1"/>
        </p:nvSpPr>
        <p:spPr>
          <a:xfrm>
            <a:off x="0" y="0"/>
            <a:ext cx="9144000" cy="4457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DAB0C-3981-4807-A2C8-5978941437E9}"/>
              </a:ext>
            </a:extLst>
          </p:cNvPr>
          <p:cNvSpPr/>
          <p:nvPr userDrawn="1"/>
        </p:nvSpPr>
        <p:spPr>
          <a:xfrm>
            <a:off x="0" y="0"/>
            <a:ext cx="9144000" cy="4114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C8265-7C4C-4164-BE09-BEDD6EACF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460" y="137161"/>
            <a:ext cx="822960" cy="1371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18767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Vide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60" y="445295"/>
            <a:ext cx="8641319" cy="2133837"/>
          </a:xfrm>
        </p:spPr>
        <p:txBody>
          <a:bodyPr anchor="b"/>
          <a:lstStyle>
            <a:lvl1pPr algn="ctr">
              <a:defRPr sz="315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460" y="2674619"/>
            <a:ext cx="8641319" cy="2228374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2842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6586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ircles,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58A93D-FF08-5E42-844D-3A9641861B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1945616"/>
            <a:ext cx="4114800" cy="523635"/>
          </a:xfrm>
        </p:spPr>
        <p:txBody>
          <a:bodyPr rIns="0"/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350" b="0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835" y="523032"/>
            <a:ext cx="1482351" cy="24737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F68E78-8D19-D741-9934-B055C04922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8286" y="983609"/>
            <a:ext cx="6398514" cy="864108"/>
          </a:xfrm>
        </p:spPr>
        <p:txBody>
          <a:bodyPr anchor="ctr">
            <a:noAutofit/>
          </a:bodyPr>
          <a:lstStyle>
            <a:lvl1pPr marL="0" indent="0" algn="r">
              <a:lnSpc>
                <a:spcPts val="3300"/>
              </a:lnSpc>
              <a:spcBef>
                <a:spcPts val="0"/>
              </a:spcBef>
              <a:buNone/>
              <a:defRPr sz="2700" b="1" i="0">
                <a:solidFill>
                  <a:schemeClr val="bg1"/>
                </a:solidFill>
                <a:latin typeface="Helvetica" pitchFamily="2" charset="0"/>
              </a:defRPr>
            </a:lvl1pPr>
            <a:lvl2pPr>
              <a:defRPr sz="2700" b="0" i="0">
                <a:solidFill>
                  <a:schemeClr val="bg1"/>
                </a:solidFill>
                <a:latin typeface="Meta Offc Pro Medium" panose="020B0504030101020102" pitchFamily="34" charset="0"/>
              </a:defRPr>
            </a:lvl2pPr>
            <a:lvl3pPr>
              <a:defRPr sz="2700" b="0" i="0">
                <a:solidFill>
                  <a:schemeClr val="bg1"/>
                </a:solidFill>
                <a:latin typeface="Meta Offc Pro Medium" panose="020B0504030101020102" pitchFamily="34" charset="0"/>
              </a:defRPr>
            </a:lvl3pPr>
            <a:lvl4pPr>
              <a:defRPr sz="2700" b="0" i="0">
                <a:solidFill>
                  <a:schemeClr val="bg1"/>
                </a:solidFill>
                <a:latin typeface="Meta Offc Pro Medium" panose="020B0504030101020102" pitchFamily="34" charset="0"/>
              </a:defRPr>
            </a:lvl4pPr>
            <a:lvl5pPr>
              <a:defRPr sz="2700" b="0" i="0">
                <a:solidFill>
                  <a:schemeClr val="bg1"/>
                </a:solidFill>
                <a:latin typeface="Meta Offc Pro Medium" panose="020B0504030101020102" pitchFamily="34" charset="0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81462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ue Circles,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58A93D-FF08-5E42-844D-3A9641861B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F68E78-8D19-D741-9934-B055C04922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8286" y="983609"/>
            <a:ext cx="6398514" cy="864108"/>
          </a:xfrm>
        </p:spPr>
        <p:txBody>
          <a:bodyPr anchor="ctr">
            <a:noAutofit/>
          </a:bodyPr>
          <a:lstStyle>
            <a:lvl1pPr marL="0" indent="0" algn="r">
              <a:lnSpc>
                <a:spcPts val="3300"/>
              </a:lnSpc>
              <a:spcBef>
                <a:spcPts val="0"/>
              </a:spcBef>
              <a:buNone/>
              <a:defRPr sz="2700" b="1" i="0">
                <a:solidFill>
                  <a:schemeClr val="bg1"/>
                </a:solidFill>
                <a:latin typeface="Helvetica" pitchFamily="2" charset="0"/>
              </a:defRPr>
            </a:lvl1pPr>
            <a:lvl2pPr>
              <a:defRPr sz="2700" b="0" i="0">
                <a:solidFill>
                  <a:schemeClr val="bg1"/>
                </a:solidFill>
                <a:latin typeface="Meta Offc Pro Medium" panose="020B0504030101020102" pitchFamily="34" charset="0"/>
              </a:defRPr>
            </a:lvl2pPr>
            <a:lvl3pPr>
              <a:defRPr sz="2700" b="0" i="0">
                <a:solidFill>
                  <a:schemeClr val="bg1"/>
                </a:solidFill>
                <a:latin typeface="Meta Offc Pro Medium" panose="020B0504030101020102" pitchFamily="34" charset="0"/>
              </a:defRPr>
            </a:lvl3pPr>
            <a:lvl4pPr>
              <a:defRPr sz="2700" b="0" i="0">
                <a:solidFill>
                  <a:schemeClr val="bg1"/>
                </a:solidFill>
                <a:latin typeface="Meta Offc Pro Medium" panose="020B0504030101020102" pitchFamily="34" charset="0"/>
              </a:defRPr>
            </a:lvl4pPr>
            <a:lvl5pPr>
              <a:defRPr sz="2700" b="0" i="0">
                <a:solidFill>
                  <a:schemeClr val="bg1"/>
                </a:solidFill>
                <a:latin typeface="Meta Offc Pro Medium" panose="020B0504030101020102" pitchFamily="34" charset="0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7237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 Circles,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512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3629D-9B31-4C43-B717-ACDB6ED4C7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514350"/>
            <a:ext cx="8458200" cy="685800"/>
          </a:xfr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1200"/>
              </a:spcBef>
              <a:buNone/>
              <a:defRPr/>
            </a:lvl1pPr>
          </a:lstStyle>
          <a:p>
            <a:pPr lvl="0"/>
            <a:r>
              <a:rPr lang="en-US" dirty="0"/>
              <a:t>AGENDA/CONTENTS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6235AF-18B3-9C48-A96D-162BBBBB375A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342900" y="1371599"/>
          <a:ext cx="4217670" cy="257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4085304157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322640628"/>
                    </a:ext>
                  </a:extLst>
                </a:gridCol>
                <a:gridCol w="3703320">
                  <a:extLst>
                    <a:ext uri="{9D8B030D-6E8A-4147-A177-3AD203B41FA5}">
                      <a16:colId xmlns:a16="http://schemas.microsoft.com/office/drawing/2014/main" val="485990828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1</a:t>
                      </a:r>
                    </a:p>
                  </a:txBody>
                  <a:tcPr marL="41148" marR="41148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rgbClr val="F5B895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|</a:t>
                      </a:r>
                      <a:endParaRPr lang="en-US" sz="1000" b="0" i="0" dirty="0">
                        <a:solidFill>
                          <a:srgbClr val="F5B895"/>
                        </a:solidFill>
                        <a:latin typeface="Helvetica" pitchFamily="2" charset="0"/>
                      </a:endParaRPr>
                    </a:p>
                  </a:txBody>
                  <a:tcPr marL="41148" marR="41148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4C8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Section</a:t>
                      </a:r>
                    </a:p>
                  </a:txBody>
                  <a:tcPr marL="41148" marR="41148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4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525598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2</a:t>
                      </a:r>
                    </a:p>
                  </a:txBody>
                  <a:tcPr marL="41148" marR="41148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70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B895"/>
                          </a:solidFill>
                          <a:effectLst/>
                          <a:uLnTx/>
                          <a:uFillTx/>
                          <a:latin typeface="Helvetica" pitchFamily="2" charset="0"/>
                          <a:ea typeface="+mn-ea"/>
                          <a:cs typeface="+mn-cs"/>
                        </a:rPr>
                        <a:t>|</a:t>
                      </a:r>
                      <a:endParaRPr lang="en-US" sz="1000" b="0" i="0" dirty="0">
                        <a:solidFill>
                          <a:srgbClr val="F5B895"/>
                        </a:solidFill>
                        <a:latin typeface="Helvetica" pitchFamily="2" charset="0"/>
                      </a:endParaRPr>
                    </a:p>
                  </a:txBody>
                  <a:tcPr marL="41148" marR="41148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709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Section</a:t>
                      </a:r>
                    </a:p>
                  </a:txBody>
                  <a:tcPr marL="41148" marR="41148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70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96176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3</a:t>
                      </a:r>
                    </a:p>
                  </a:txBody>
                  <a:tcPr marL="41148" marR="41148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9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B895"/>
                          </a:solidFill>
                          <a:effectLst/>
                          <a:uLnTx/>
                          <a:uFillTx/>
                          <a:latin typeface="Helvetica" pitchFamily="2" charset="0"/>
                          <a:ea typeface="+mn-ea"/>
                          <a:cs typeface="+mn-cs"/>
                        </a:rPr>
                        <a:t>|</a:t>
                      </a:r>
                      <a:endParaRPr lang="en-US" sz="1000" b="0" i="0" dirty="0">
                        <a:solidFill>
                          <a:srgbClr val="F5B895"/>
                        </a:solidFill>
                        <a:latin typeface="Helvetica" pitchFamily="2" charset="0"/>
                      </a:endParaRPr>
                    </a:p>
                  </a:txBody>
                  <a:tcPr marL="41148" marR="41148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9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Section</a:t>
                      </a:r>
                    </a:p>
                  </a:txBody>
                  <a:tcPr marL="41148" marR="41148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9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655015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4</a:t>
                      </a:r>
                    </a:p>
                  </a:txBody>
                  <a:tcPr marL="41148" marR="41148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B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B895"/>
                          </a:solidFill>
                          <a:effectLst/>
                          <a:uLnTx/>
                          <a:uFillTx/>
                          <a:latin typeface="Helvetica" pitchFamily="2" charset="0"/>
                          <a:ea typeface="+mn-ea"/>
                          <a:cs typeface="+mn-cs"/>
                        </a:rPr>
                        <a:t>|</a:t>
                      </a:r>
                      <a:endParaRPr lang="en-US" sz="1000" b="0" i="0" dirty="0">
                        <a:solidFill>
                          <a:srgbClr val="F5B895"/>
                        </a:solidFill>
                        <a:latin typeface="Helvetica" pitchFamily="2" charset="0"/>
                      </a:endParaRPr>
                    </a:p>
                  </a:txBody>
                  <a:tcPr marL="41148" marR="41148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B7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Section</a:t>
                      </a:r>
                    </a:p>
                  </a:txBody>
                  <a:tcPr marL="41148" marR="41148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B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994199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5</a:t>
                      </a:r>
                    </a:p>
                  </a:txBody>
                  <a:tcPr marL="41148" marR="41148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2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5B895"/>
                          </a:solidFill>
                          <a:effectLst/>
                          <a:uLnTx/>
                          <a:uFillTx/>
                          <a:latin typeface="Helvetica" pitchFamily="2" charset="0"/>
                          <a:ea typeface="+mn-ea"/>
                          <a:cs typeface="+mn-cs"/>
                        </a:rPr>
                        <a:t>|</a:t>
                      </a:r>
                      <a:endParaRPr lang="en-US" sz="1000" b="0" i="0" dirty="0">
                        <a:solidFill>
                          <a:srgbClr val="F5B895"/>
                        </a:solidFill>
                        <a:latin typeface="Helvetica" pitchFamily="2" charset="0"/>
                      </a:endParaRPr>
                    </a:p>
                  </a:txBody>
                  <a:tcPr marL="41148" marR="41148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2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Section</a:t>
                      </a:r>
                    </a:p>
                  </a:txBody>
                  <a:tcPr marL="41148" marR="41148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2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084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0531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F8313-7090-854A-AAD4-179AABD47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514351"/>
            <a:ext cx="8458200" cy="4118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274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270D696-FC9D-764C-86AD-876ACA178F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2900" y="1371601"/>
            <a:ext cx="8458200" cy="32644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3629D-9B31-4C43-B717-ACDB6ED4C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514350"/>
            <a:ext cx="8458200" cy="685800"/>
          </a:xfr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1200"/>
              </a:spcBef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4053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270D696-FC9D-764C-86AD-876ACA178F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2900" y="1371601"/>
            <a:ext cx="4143375" cy="32644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3629D-9B31-4C43-B717-ACDB6ED4C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514350"/>
            <a:ext cx="8458200" cy="685800"/>
          </a:xfr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1200"/>
              </a:spcBef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DD2E80A-661E-D848-9AB9-84DA8FB0AB6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57725" y="1371601"/>
            <a:ext cx="4143375" cy="32644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1759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D54B91-26D3-5149-B0FB-FD497C6483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E998DCD-F704-474D-A6DF-49315EE940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924" y="0"/>
            <a:ext cx="8058150" cy="1017843"/>
          </a:xfrm>
        </p:spPr>
        <p:txBody>
          <a:bodyPr lIns="0" tIns="164592" rIns="0" bIns="0" anchor="ctr">
            <a:noAutofit/>
          </a:bodyPr>
          <a:lstStyle>
            <a:lvl1pPr marL="0" indent="0" algn="ctr">
              <a:buNone/>
              <a:defRPr sz="60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5343CFF-100F-4346-BF6E-E7A5F827C7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24" y="4108290"/>
            <a:ext cx="8058150" cy="1017832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70F1BE-29AB-0A4D-9DB2-CEAC1799F742}"/>
              </a:ext>
            </a:extLst>
          </p:cNvPr>
          <p:cNvGrpSpPr/>
          <p:nvPr userDrawn="1"/>
        </p:nvGrpSpPr>
        <p:grpSpPr>
          <a:xfrm>
            <a:off x="154238" y="514350"/>
            <a:ext cx="342900" cy="4114800"/>
            <a:chOff x="226670" y="685800"/>
            <a:chExt cx="457200" cy="548640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456C62-B30B-4E4D-A865-AE36C43332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5270" y="685800"/>
              <a:ext cx="0" cy="54864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B7F4F5-DC8A-A741-9D89-1609F63B9C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6670" y="685800"/>
              <a:ext cx="4572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076EE85-3E75-7D40-B270-0685585728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6670" y="6172200"/>
              <a:ext cx="4572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4162C5-50B8-6F46-9940-BF8DD34795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6670" y="3429000"/>
              <a:ext cx="4572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E576CA-EC56-B643-8F93-C1A8EC3C2B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6670" y="4800600"/>
              <a:ext cx="4572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C2BA335-655F-6D4D-B69B-9A8FD6DE30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6670" y="2057400"/>
              <a:ext cx="4572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5693206-5989-1C48-BB58-49470EC9A5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0970" y="5486400"/>
              <a:ext cx="228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029132E-D5CF-3E4C-ABDE-EF26A651B0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0970" y="4114800"/>
              <a:ext cx="228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09EE6C-14CD-EF4E-9766-5FF91C3BE7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0970" y="2743200"/>
              <a:ext cx="228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BC8C156-BE9B-4948-BEE5-E50F551F1B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40970" y="1371600"/>
              <a:ext cx="2286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FC8D595-46F7-2F4D-9026-7B5A4DA336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120015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672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with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270D696-FC9D-764C-86AD-876ACA178F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0" y="334108"/>
            <a:ext cx="2909724" cy="4809392"/>
          </a:xfrm>
          <a:prstGeom prst="rect">
            <a:avLst/>
          </a:prstGeom>
          <a:solidFill>
            <a:srgbClr val="0F4C81"/>
          </a:solidFill>
        </p:spPr>
        <p:txBody>
          <a:bodyPr vert="horz" lIns="457200" tIns="402336" rIns="457200" bIns="685800" rtlCol="0">
            <a:normAutofit/>
          </a:bodyPr>
          <a:lstStyle>
            <a:lvl2pPr marL="685800" indent="-342900">
              <a:buClr>
                <a:srgbClr val="F6B895"/>
              </a:buClr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 marL="1028700" indent="-342900">
              <a:buClr>
                <a:srgbClr val="F6B895"/>
              </a:buClr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3pPr>
            <a:lvl4pPr marL="1371600" indent="-342900">
              <a:buClr>
                <a:srgbClr val="F6B895"/>
              </a:buClr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4pPr>
            <a:lvl5pPr marL="1714500" indent="-342900">
              <a:buClr>
                <a:srgbClr val="F6B895"/>
              </a:buClr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3629D-9B31-4C43-B717-ACDB6ED4C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7827" y="514350"/>
            <a:ext cx="5283273" cy="685800"/>
          </a:xfrm>
        </p:spPr>
        <p:txBody>
          <a:bodyPr lIns="0" tIns="118872" rIns="0" bIns="0"/>
          <a:lstStyle>
            <a:lvl1pPr marL="0" indent="0">
              <a:lnSpc>
                <a:spcPts val="2400"/>
              </a:lnSpc>
              <a:spcBef>
                <a:spcPts val="1200"/>
              </a:spcBef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1ECD88C-3E6E-8245-96E0-8620BF080D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517828" y="1371601"/>
            <a:ext cx="5283272" cy="35433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2pPr>
              <a:buClr>
                <a:srgbClr val="658DC6"/>
              </a:buClr>
              <a:defRPr/>
            </a:lvl2pPr>
            <a:lvl3pPr>
              <a:buClr>
                <a:srgbClr val="658DC6"/>
              </a:buClr>
              <a:defRPr/>
            </a:lvl3pPr>
            <a:lvl4pPr>
              <a:buClr>
                <a:srgbClr val="658DC6"/>
              </a:buClr>
              <a:defRPr/>
            </a:lvl4pPr>
            <a:lvl5pPr>
              <a:buClr>
                <a:srgbClr val="658DC6"/>
              </a:buClr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DAE34-C54C-E642-B4FC-F52BF1CF6E88}"/>
              </a:ext>
            </a:extLst>
          </p:cNvPr>
          <p:cNvSpPr txBox="1"/>
          <p:nvPr userDrawn="1"/>
        </p:nvSpPr>
        <p:spPr>
          <a:xfrm>
            <a:off x="342900" y="4841534"/>
            <a:ext cx="1714500" cy="923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buClrTx/>
              <a:buFontTx/>
              <a:buNone/>
              <a:defRPr/>
            </a:pPr>
            <a:r>
              <a:rPr lang="en-US" sz="600" kern="1200" dirty="0">
                <a:solidFill>
                  <a:srgbClr val="FFFFFE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rPr>
              <a:t>©2020 Discover Financial Services </a:t>
            </a:r>
            <a:r>
              <a:rPr lang="en-US" sz="600" kern="1200" dirty="0">
                <a:solidFill>
                  <a:srgbClr val="F5B895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rPr>
              <a:t>| </a:t>
            </a:r>
            <a:fld id="{EF786444-7F1B-AD45-868C-939B305E1CA0}" type="slidenum">
              <a:rPr lang="en-US" sz="600" kern="1200" smtClean="0">
                <a:solidFill>
                  <a:srgbClr val="FFFFFE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rPr>
              <a:pPr>
                <a:buClrTx/>
                <a:buFontTx/>
                <a:buNone/>
                <a:defRPr/>
              </a:pPr>
              <a:t>‹#›</a:t>
            </a:fld>
            <a:endParaRPr lang="en-US" sz="600" kern="1200" dirty="0">
              <a:solidFill>
                <a:srgbClr val="FFFFFE"/>
              </a:solidFill>
              <a:latin typeface="Helvetica Light" panose="020B0403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935282-EFCD-B745-964C-9EED79A81210}"/>
              </a:ext>
            </a:extLst>
          </p:cNvPr>
          <p:cNvGrpSpPr/>
          <p:nvPr userDrawn="1"/>
        </p:nvGrpSpPr>
        <p:grpSpPr>
          <a:xfrm>
            <a:off x="2909724" y="334110"/>
            <a:ext cx="304964" cy="4809391"/>
            <a:chOff x="3879632" y="445478"/>
            <a:chExt cx="406618" cy="641252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6C0DF64-7C70-2A46-B183-9FC9FC98404A}"/>
                </a:ext>
              </a:extLst>
            </p:cNvPr>
            <p:cNvSpPr/>
            <p:nvPr userDrawn="1"/>
          </p:nvSpPr>
          <p:spPr>
            <a:xfrm>
              <a:off x="3879632" y="445478"/>
              <a:ext cx="137160" cy="6412521"/>
            </a:xfrm>
            <a:prstGeom prst="rect">
              <a:avLst/>
            </a:prstGeom>
            <a:solidFill>
              <a:srgbClr val="4B7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74320" rtlCol="0" anchor="b"/>
            <a:lstStyle/>
            <a:p>
              <a:pPr algn="ctr">
                <a:buClrTx/>
                <a:buFontTx/>
                <a:buNone/>
              </a:pPr>
              <a:r>
                <a:rPr lang="en-US" sz="1350" kern="1200" dirty="0">
                  <a:solidFill>
                    <a:srgbClr val="FFFFFE"/>
                  </a:solidFill>
                  <a:latin typeface="Meta Offc Pro Thin" panose="020B0404030101020102" pitchFamily="34" charset="0"/>
                </a:rPr>
                <a:t>^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1561BD-CB1C-2B42-9874-526AF807B856}"/>
                </a:ext>
              </a:extLst>
            </p:cNvPr>
            <p:cNvSpPr/>
            <p:nvPr userDrawn="1"/>
          </p:nvSpPr>
          <p:spPr>
            <a:xfrm>
              <a:off x="4014361" y="445478"/>
              <a:ext cx="137160" cy="6412521"/>
            </a:xfrm>
            <a:prstGeom prst="rect">
              <a:avLst/>
            </a:prstGeom>
            <a:solidFill>
              <a:srgbClr val="87A6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37160" rtlCol="0" anchor="b"/>
            <a:lstStyle/>
            <a:p>
              <a:pPr algn="ctr">
                <a:buClrTx/>
                <a:buFontTx/>
                <a:buNone/>
                <a:defRPr/>
              </a:pPr>
              <a:r>
                <a:rPr lang="en-US" sz="1350" kern="1200" dirty="0">
                  <a:solidFill>
                    <a:srgbClr val="FFFFFE"/>
                  </a:solidFill>
                  <a:latin typeface="Meta Offc Pro Thin" panose="020B0404030101020102" pitchFamily="34" charset="0"/>
                </a:rPr>
                <a:t>^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D9400B-6749-4A4B-8C37-E35C4C385DF3}"/>
                </a:ext>
              </a:extLst>
            </p:cNvPr>
            <p:cNvSpPr/>
            <p:nvPr userDrawn="1"/>
          </p:nvSpPr>
          <p:spPr>
            <a:xfrm>
              <a:off x="4149090" y="445478"/>
              <a:ext cx="137160" cy="6412521"/>
            </a:xfrm>
            <a:prstGeom prst="rect">
              <a:avLst/>
            </a:prstGeom>
            <a:solidFill>
              <a:srgbClr val="C3D2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>
                <a:buClrTx/>
                <a:buFontTx/>
                <a:buNone/>
                <a:defRPr/>
              </a:pPr>
              <a:r>
                <a:rPr lang="en-US" sz="1350" kern="1200" dirty="0">
                  <a:solidFill>
                    <a:srgbClr val="FFFFFE"/>
                  </a:solidFill>
                  <a:latin typeface="Meta Offc Pro Thin" panose="020B0404030101020102" pitchFamily="34" charset="0"/>
                </a:rPr>
                <a:t>^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927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orient="horz" pos="41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2 Content with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270D696-FC9D-764C-86AD-876ACA178F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0" y="334108"/>
            <a:ext cx="2909724" cy="4809392"/>
          </a:xfrm>
          <a:prstGeom prst="rect">
            <a:avLst/>
          </a:prstGeom>
          <a:solidFill>
            <a:srgbClr val="0F4C81"/>
          </a:solidFill>
        </p:spPr>
        <p:txBody>
          <a:bodyPr vert="horz" lIns="457200" tIns="402336" rIns="457200" bIns="685800" rtlCol="0">
            <a:normAutofit/>
          </a:bodyPr>
          <a:lstStyle>
            <a:lvl2pPr marL="685800" indent="-342900">
              <a:buClr>
                <a:srgbClr val="F6B895"/>
              </a:buClr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 marL="1028700" indent="-342900">
              <a:buClr>
                <a:srgbClr val="F6B895"/>
              </a:buClr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3pPr>
            <a:lvl4pPr marL="1371600" indent="-342900">
              <a:buClr>
                <a:srgbClr val="F6B895"/>
              </a:buClr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4pPr>
            <a:lvl5pPr marL="1714500" indent="-342900">
              <a:buClr>
                <a:srgbClr val="F6B895"/>
              </a:buClr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3629D-9B31-4C43-B717-ACDB6ED4C7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7827" y="514350"/>
            <a:ext cx="5283273" cy="685800"/>
          </a:xfrm>
        </p:spPr>
        <p:txBody>
          <a:bodyPr lIns="0" tIns="118872" rIns="0" bIns="0"/>
          <a:lstStyle>
            <a:lvl1pPr marL="0" indent="0">
              <a:lnSpc>
                <a:spcPts val="2400"/>
              </a:lnSpc>
              <a:spcBef>
                <a:spcPts val="1200"/>
              </a:spcBef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1ECD88C-3E6E-8245-96E0-8620BF080D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517828" y="1371601"/>
            <a:ext cx="2555910" cy="35433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2pPr>
              <a:buClr>
                <a:srgbClr val="658DC6"/>
              </a:buClr>
              <a:defRPr/>
            </a:lvl2pPr>
            <a:lvl3pPr>
              <a:buClr>
                <a:srgbClr val="658DC6"/>
              </a:buClr>
              <a:defRPr/>
            </a:lvl3pPr>
            <a:lvl4pPr>
              <a:buClr>
                <a:srgbClr val="658DC6"/>
              </a:buClr>
              <a:defRPr/>
            </a:lvl4pPr>
            <a:lvl5pPr>
              <a:buClr>
                <a:srgbClr val="658DC6"/>
              </a:buClr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DAE34-C54C-E642-B4FC-F52BF1CF6E88}"/>
              </a:ext>
            </a:extLst>
          </p:cNvPr>
          <p:cNvSpPr txBox="1"/>
          <p:nvPr userDrawn="1"/>
        </p:nvSpPr>
        <p:spPr>
          <a:xfrm>
            <a:off x="342900" y="4841534"/>
            <a:ext cx="1714500" cy="923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buClrTx/>
              <a:buFontTx/>
              <a:buNone/>
              <a:defRPr/>
            </a:pPr>
            <a:r>
              <a:rPr lang="en-US" sz="600" kern="1200" dirty="0">
                <a:solidFill>
                  <a:srgbClr val="FFFFFE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rPr>
              <a:t>©2020 Discover Financial Services </a:t>
            </a:r>
            <a:r>
              <a:rPr lang="en-US" sz="600" kern="1200" dirty="0">
                <a:solidFill>
                  <a:srgbClr val="F5B895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rPr>
              <a:t>| </a:t>
            </a:r>
            <a:fld id="{EF786444-7F1B-AD45-868C-939B305E1CA0}" type="slidenum">
              <a:rPr lang="en-US" sz="600" kern="1200" smtClean="0">
                <a:solidFill>
                  <a:srgbClr val="FFFFFE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rPr>
              <a:pPr>
                <a:buClrTx/>
                <a:buFontTx/>
                <a:buNone/>
                <a:defRPr/>
              </a:pPr>
              <a:t>‹#›</a:t>
            </a:fld>
            <a:endParaRPr lang="en-US" sz="600" kern="1200" dirty="0">
              <a:solidFill>
                <a:srgbClr val="FFFFFE"/>
              </a:solidFill>
              <a:latin typeface="Helvetica Light" panose="020B0403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5896D-8C34-8249-8F20-33333593AF3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45188" y="1371601"/>
            <a:ext cx="2555912" cy="3562265"/>
          </a:xfrm>
        </p:spPr>
        <p:txBody>
          <a:bodyPr lIns="0" tIns="0" rIns="0" bIns="0"/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F32797C-DD19-4140-A5CA-13C96302BE03}"/>
              </a:ext>
            </a:extLst>
          </p:cNvPr>
          <p:cNvGrpSpPr/>
          <p:nvPr userDrawn="1"/>
        </p:nvGrpSpPr>
        <p:grpSpPr>
          <a:xfrm>
            <a:off x="2909724" y="334110"/>
            <a:ext cx="304964" cy="4809391"/>
            <a:chOff x="3879632" y="445478"/>
            <a:chExt cx="406618" cy="641252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798F51-6DF7-F44D-B550-9A4F8EDBEACC}"/>
                </a:ext>
              </a:extLst>
            </p:cNvPr>
            <p:cNvSpPr/>
            <p:nvPr userDrawn="1"/>
          </p:nvSpPr>
          <p:spPr>
            <a:xfrm>
              <a:off x="3879632" y="445478"/>
              <a:ext cx="137160" cy="6412521"/>
            </a:xfrm>
            <a:prstGeom prst="rect">
              <a:avLst/>
            </a:prstGeom>
            <a:solidFill>
              <a:srgbClr val="4B7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274320" rtlCol="0" anchor="b"/>
            <a:lstStyle/>
            <a:p>
              <a:pPr algn="ctr">
                <a:buClrTx/>
                <a:buFontTx/>
                <a:buNone/>
              </a:pPr>
              <a:r>
                <a:rPr lang="en-US" sz="1350" kern="1200" dirty="0">
                  <a:solidFill>
                    <a:srgbClr val="FFFFFE"/>
                  </a:solidFill>
                  <a:latin typeface="Meta Offc Pro Thin" panose="020B0404030101020102" pitchFamily="34" charset="0"/>
                </a:rPr>
                <a:t>^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D423DB-1B70-A643-9D88-95A68703B309}"/>
                </a:ext>
              </a:extLst>
            </p:cNvPr>
            <p:cNvSpPr/>
            <p:nvPr userDrawn="1"/>
          </p:nvSpPr>
          <p:spPr>
            <a:xfrm>
              <a:off x="4014361" y="445478"/>
              <a:ext cx="137160" cy="6412521"/>
            </a:xfrm>
            <a:prstGeom prst="rect">
              <a:avLst/>
            </a:prstGeom>
            <a:solidFill>
              <a:srgbClr val="87A6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37160" rtlCol="0" anchor="b"/>
            <a:lstStyle/>
            <a:p>
              <a:pPr algn="ctr">
                <a:buClrTx/>
                <a:buFontTx/>
                <a:buNone/>
                <a:defRPr/>
              </a:pPr>
              <a:r>
                <a:rPr lang="en-US" sz="1350" kern="1200" dirty="0">
                  <a:solidFill>
                    <a:srgbClr val="FFFFFE"/>
                  </a:solidFill>
                  <a:latin typeface="Meta Offc Pro Thin" panose="020B0404030101020102" pitchFamily="34" charset="0"/>
                </a:rPr>
                <a:t>^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62F206-3260-B043-B0A0-794A21F90CEF}"/>
                </a:ext>
              </a:extLst>
            </p:cNvPr>
            <p:cNvSpPr/>
            <p:nvPr userDrawn="1"/>
          </p:nvSpPr>
          <p:spPr>
            <a:xfrm>
              <a:off x="4149090" y="445478"/>
              <a:ext cx="137160" cy="6412521"/>
            </a:xfrm>
            <a:prstGeom prst="rect">
              <a:avLst/>
            </a:prstGeom>
            <a:solidFill>
              <a:srgbClr val="C3D2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>
                <a:buClrTx/>
                <a:buFontTx/>
                <a:buNone/>
                <a:defRPr/>
              </a:pPr>
              <a:r>
                <a:rPr lang="en-US" sz="1350" kern="1200" dirty="0">
                  <a:solidFill>
                    <a:srgbClr val="FFFFFE"/>
                  </a:solidFill>
                  <a:latin typeface="Meta Offc Pro Thin" panose="020B0404030101020102" pitchFamily="34" charset="0"/>
                </a:rPr>
                <a:t>^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7217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orient="horz" pos="412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50502" y="4447448"/>
            <a:ext cx="8239127" cy="238868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09563">
              <a:lnSpc>
                <a:spcPct val="100000"/>
              </a:lnSpc>
              <a:spcBef>
                <a:spcPts val="0"/>
              </a:spcBef>
              <a:buSzTx/>
              <a:buNone/>
              <a:defRPr sz="135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452436" y="965622"/>
            <a:ext cx="8239127" cy="1743076"/>
          </a:xfrm>
          <a:prstGeom prst="rect">
            <a:avLst/>
          </a:prstGeom>
        </p:spPr>
        <p:txBody>
          <a:bodyPr anchor="b"/>
          <a:lstStyle>
            <a:lvl1pPr>
              <a:defRPr sz="4350" spc="-87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50504" y="2708697"/>
            <a:ext cx="8239126" cy="714376"/>
          </a:xfrm>
          <a:prstGeom prst="rect">
            <a:avLst/>
          </a:prstGeom>
        </p:spPr>
        <p:txBody>
          <a:bodyPr/>
          <a:lstStyle>
            <a:lvl1pPr marL="0" indent="0" defTabSz="309563">
              <a:lnSpc>
                <a:spcPct val="100000"/>
              </a:lnSpc>
              <a:spcBef>
                <a:spcPts val="0"/>
              </a:spcBef>
              <a:buSzTx/>
              <a:buNone/>
              <a:defRPr sz="2063" b="1"/>
            </a:lvl1pPr>
            <a:lvl2pPr marL="0" indent="171450" defTabSz="309563">
              <a:lnSpc>
                <a:spcPct val="100000"/>
              </a:lnSpc>
              <a:spcBef>
                <a:spcPts val="0"/>
              </a:spcBef>
              <a:buSzTx/>
              <a:buNone/>
              <a:defRPr sz="2063" b="1"/>
            </a:lvl2pPr>
            <a:lvl3pPr marL="0" indent="342900" defTabSz="309563">
              <a:lnSpc>
                <a:spcPct val="100000"/>
              </a:lnSpc>
              <a:spcBef>
                <a:spcPts val="0"/>
              </a:spcBef>
              <a:buSzTx/>
              <a:buNone/>
              <a:defRPr sz="2063" b="1"/>
            </a:lvl3pPr>
            <a:lvl4pPr marL="0" indent="514350" defTabSz="309563">
              <a:lnSpc>
                <a:spcPct val="100000"/>
              </a:lnSpc>
              <a:spcBef>
                <a:spcPts val="0"/>
              </a:spcBef>
              <a:buSzTx/>
              <a:buNone/>
              <a:defRPr sz="2063" b="1"/>
            </a:lvl4pPr>
            <a:lvl5pPr marL="0" indent="685800" defTabSz="309563">
              <a:lnSpc>
                <a:spcPct val="100000"/>
              </a:lnSpc>
              <a:spcBef>
                <a:spcPts val="0"/>
              </a:spcBef>
              <a:buSzTx/>
              <a:buNone/>
              <a:defRPr sz="2063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Tx/>
              <a:buFontTx/>
              <a:buNone/>
            </a:pPr>
            <a:fld id="{86CB4B4D-7CA3-9044-876B-883B54F8677D}" type="slidenum">
              <a:rPr lang="en-US" sz="1350" kern="1200" smtClean="0">
                <a:solidFill>
                  <a:srgbClr val="83888C"/>
                </a:solidFill>
                <a:latin typeface="Calibri" panose="020F0502020204030204"/>
                <a:ea typeface="+mn-ea"/>
                <a:cs typeface="+mn-cs"/>
              </a:rPr>
              <a:pPr>
                <a:buClrTx/>
                <a:buFontTx/>
                <a:buNone/>
              </a:pPr>
              <a:t>‹#›</a:t>
            </a:fld>
            <a:endParaRPr lang="en-US" sz="1350" kern="1200">
              <a:solidFill>
                <a:srgbClr val="83888C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461882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68575" rIns="0" bIns="0" anchor="ctr" anchorCtr="0">
            <a:noAutofit/>
          </a:bodyPr>
          <a:lstStyle>
            <a:lvl1pPr lvl="0" rtl="0">
              <a:spcBef>
                <a:spcPts val="90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189" lvl="0" indent="-323842" rtl="0">
              <a:spcBef>
                <a:spcPts val="1500"/>
              </a:spcBef>
              <a:spcAft>
                <a:spcPts val="0"/>
              </a:spcAft>
              <a:buSzPts val="1500"/>
              <a:buChar char="•"/>
              <a:defRPr/>
            </a:lvl1pPr>
            <a:lvl2pPr marL="914378" lvl="1" indent="-317492" rtl="0">
              <a:spcBef>
                <a:spcPts val="700"/>
              </a:spcBef>
              <a:spcAft>
                <a:spcPts val="0"/>
              </a:spcAft>
              <a:buSzPts val="1400"/>
              <a:buChar char="‒"/>
              <a:defRPr/>
            </a:lvl2pPr>
            <a:lvl3pPr marL="1371566" lvl="2" indent="-317492" rtl="0">
              <a:spcBef>
                <a:spcPts val="700"/>
              </a:spcBef>
              <a:spcAft>
                <a:spcPts val="0"/>
              </a:spcAft>
              <a:buSzPts val="1400"/>
              <a:buChar char="‒"/>
              <a:defRPr/>
            </a:lvl3pPr>
            <a:lvl4pPr marL="1828754" lvl="3" indent="-317492" rtl="0">
              <a:spcBef>
                <a:spcPts val="700"/>
              </a:spcBef>
              <a:spcAft>
                <a:spcPts val="0"/>
              </a:spcAft>
              <a:buSzPts val="1400"/>
              <a:buChar char="‒"/>
              <a:defRPr/>
            </a:lvl4pPr>
            <a:lvl5pPr marL="2285943" lvl="4" indent="-317492" rtl="0">
              <a:spcBef>
                <a:spcPts val="700"/>
              </a:spcBef>
              <a:spcAft>
                <a:spcPts val="0"/>
              </a:spcAft>
              <a:buSzPts val="1400"/>
              <a:buChar char="‒"/>
              <a:defRPr/>
            </a:lvl5pPr>
            <a:lvl6pPr marL="2743132" lvl="5" indent="-317492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320" lvl="6" indent="-317492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509" lvl="7" indent="-317492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697" lvl="8" indent="-317492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>
              <a:buClrTx/>
              <a:buFontTx/>
              <a:buNone/>
            </a:pPr>
            <a:fld id="{00000000-1234-1234-1234-123412341234}" type="slidenum">
              <a:rPr lang="en" sz="1350" kern="1200" smtClean="0">
                <a:solidFill>
                  <a:srgbClr val="83888C"/>
                </a:solidFill>
                <a:latin typeface="Calibri" panose="020F0502020204030204"/>
                <a:ea typeface="+mn-ea"/>
                <a:cs typeface="+mn-cs"/>
              </a:rPr>
              <a:pPr>
                <a:buClrTx/>
                <a:buFontTx/>
                <a:buNone/>
              </a:pPr>
              <a:t>‹#›</a:t>
            </a:fld>
            <a:endParaRPr lang="en" sz="1350" kern="1200">
              <a:solidFill>
                <a:srgbClr val="83888C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5933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und"/>
          <p:cNvSpPr/>
          <p:nvPr userDrawn="1"/>
        </p:nvSpPr>
        <p:spPr bwMode="gray">
          <a:xfrm>
            <a:off x="0" y="0"/>
            <a:ext cx="9144000" cy="43624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FontTx/>
              <a:buNone/>
            </a:pPr>
            <a:endParaRPr lang="en-US" sz="1350" kern="1200" dirty="0">
              <a:solidFill>
                <a:prstClr val="white"/>
              </a:solidFill>
            </a:endParaRPr>
          </a:p>
        </p:txBody>
      </p:sp>
      <p:sp>
        <p:nvSpPr>
          <p:cNvPr id="7" name="Bar"/>
          <p:cNvSpPr/>
          <p:nvPr userDrawn="1"/>
        </p:nvSpPr>
        <p:spPr bwMode="ltGray">
          <a:xfrm>
            <a:off x="0" y="4362450"/>
            <a:ext cx="9144000" cy="783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FontTx/>
              <a:buNone/>
            </a:pPr>
            <a:endParaRPr lang="en-US" sz="1350" kern="1200" dirty="0">
              <a:solidFill>
                <a:prstClr val="white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 bwMode="ltGray">
          <a:xfrm>
            <a:off x="791508" y="0"/>
            <a:ext cx="7560984" cy="2808000"/>
          </a:xfrm>
        </p:spPr>
        <p:txBody>
          <a:bodyPr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750"/>
              </a:spcAft>
              <a:defRPr sz="5250">
                <a:solidFill>
                  <a:srgbClr val="FFFFFF"/>
                </a:solidFill>
                <a:latin typeface="Bebas Neue" panose="020B0506020202020201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 bwMode="ltGray">
          <a:xfrm>
            <a:off x="791508" y="2808000"/>
            <a:ext cx="7560984" cy="1552500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B2B2B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A11CA-C716-48E8-A6C5-8845E807601C}" type="datetime1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10/3/21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Footer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53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96000" y="324000"/>
            <a:ext cx="8352000" cy="81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396000" y="729000"/>
            <a:ext cx="8352000" cy="405000"/>
          </a:xfrm>
        </p:spPr>
        <p:txBody>
          <a:bodyPr/>
          <a:lstStyle>
            <a:lvl1pPr marL="0" indent="0">
              <a:buNone/>
              <a:defRPr sz="15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BEEBF-3D9C-4496-B740-7927511BBB5F}" type="datetime1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10/3/21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Footer</a:t>
            </a:r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2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10D3-33D3-4BB5-84AB-1D8EFE048C96}" type="datetime1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10/3/21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Footer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0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"/>
          <p:cNvSpPr>
            <a:spLocks noGrp="1"/>
          </p:cNvSpPr>
          <p:nvPr>
            <p:ph sz="half" idx="1"/>
          </p:nvPr>
        </p:nvSpPr>
        <p:spPr>
          <a:xfrm>
            <a:off x="396000" y="1134000"/>
            <a:ext cx="4014000" cy="3223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"/>
          <p:cNvSpPr>
            <a:spLocks noGrp="1"/>
          </p:cNvSpPr>
          <p:nvPr>
            <p:ph type="pic" sz="quarter" idx="14"/>
          </p:nvPr>
        </p:nvSpPr>
        <p:spPr bwMode="gray">
          <a:xfrm>
            <a:off x="4734000" y="0"/>
            <a:ext cx="4410000" cy="51435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>
          <a:xfrm>
            <a:off x="7667860" y="4563000"/>
            <a:ext cx="1080141" cy="270000"/>
          </a:xfrm>
        </p:spPr>
        <p:txBody>
          <a:bodyPr/>
          <a:lstStyle/>
          <a:p>
            <a:fld id="{15C27915-5268-4CDD-836A-C2AAA6B09846}" type="datetime1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10/3/21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Footer</a:t>
            </a:r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Title"/>
          <p:cNvSpPr>
            <a:spLocks noGrp="1"/>
          </p:cNvSpPr>
          <p:nvPr>
            <p:ph type="title"/>
          </p:nvPr>
        </p:nvSpPr>
        <p:spPr>
          <a:xfrm>
            <a:off x="396000" y="324000"/>
            <a:ext cx="4014000" cy="81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396000" y="729000"/>
            <a:ext cx="4014000" cy="405000"/>
          </a:xfrm>
        </p:spPr>
        <p:txBody>
          <a:bodyPr/>
          <a:lstStyle>
            <a:lvl1pPr marL="0" indent="0">
              <a:buNone/>
              <a:defRPr sz="15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46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1"/>
          <p:cNvSpPr>
            <a:spLocks noGrp="1"/>
          </p:cNvSpPr>
          <p:nvPr>
            <p:ph sz="half" idx="1"/>
          </p:nvPr>
        </p:nvSpPr>
        <p:spPr>
          <a:xfrm>
            <a:off x="405053" y="1134000"/>
            <a:ext cx="4010022" cy="322380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2"/>
          <p:cNvSpPr>
            <a:spLocks noGrp="1"/>
          </p:cNvSpPr>
          <p:nvPr>
            <p:ph sz="half" idx="2"/>
          </p:nvPr>
        </p:nvSpPr>
        <p:spPr>
          <a:xfrm>
            <a:off x="4728315" y="1134000"/>
            <a:ext cx="4010022" cy="322380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10/3/21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Title"/>
          <p:cNvSpPr>
            <a:spLocks noGrp="1"/>
          </p:cNvSpPr>
          <p:nvPr>
            <p:ph type="title"/>
          </p:nvPr>
        </p:nvSpPr>
        <p:spPr>
          <a:xfrm>
            <a:off x="396000" y="324000"/>
            <a:ext cx="8352000" cy="81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396000" y="729000"/>
            <a:ext cx="8352000" cy="405000"/>
          </a:xfrm>
        </p:spPr>
        <p:txBody>
          <a:bodyPr/>
          <a:lstStyle>
            <a:lvl1pPr marL="0" indent="0">
              <a:buNone/>
              <a:defRPr sz="15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3000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>
            <a:spLocks noGrp="1"/>
          </p:cNvSpPr>
          <p:nvPr>
            <p:ph type="body" idx="1"/>
          </p:nvPr>
        </p:nvSpPr>
        <p:spPr bwMode="gray">
          <a:xfrm>
            <a:off x="405053" y="1134000"/>
            <a:ext cx="4010022" cy="270000"/>
          </a:xfrm>
          <a:solidFill>
            <a:schemeClr val="bg1">
              <a:lumMod val="65000"/>
            </a:schemeClr>
          </a:solidFill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1"/>
          <p:cNvSpPr>
            <a:spLocks noGrp="1"/>
          </p:cNvSpPr>
          <p:nvPr>
            <p:ph sz="half" idx="2"/>
          </p:nvPr>
        </p:nvSpPr>
        <p:spPr bwMode="gray">
          <a:xfrm>
            <a:off x="405053" y="1404000"/>
            <a:ext cx="4010022" cy="29538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2"/>
          <p:cNvSpPr>
            <a:spLocks noGrp="1"/>
          </p:cNvSpPr>
          <p:nvPr>
            <p:ph type="body" sz="quarter" idx="3"/>
          </p:nvPr>
        </p:nvSpPr>
        <p:spPr bwMode="gray">
          <a:xfrm>
            <a:off x="4728315" y="1134000"/>
            <a:ext cx="4010022" cy="270000"/>
          </a:xfrm>
          <a:solidFill>
            <a:schemeClr val="bg1">
              <a:lumMod val="65000"/>
            </a:schemeClr>
          </a:solidFill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2"/>
          <p:cNvSpPr>
            <a:spLocks noGrp="1"/>
          </p:cNvSpPr>
          <p:nvPr>
            <p:ph sz="quarter" idx="4"/>
          </p:nvPr>
        </p:nvSpPr>
        <p:spPr bwMode="gray">
          <a:xfrm>
            <a:off x="4728315" y="1404000"/>
            <a:ext cx="4010022" cy="29538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10/3/21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>
          <a:xfrm>
            <a:off x="405053" y="4563000"/>
            <a:ext cx="675088" cy="270000"/>
          </a:xfrm>
        </p:spPr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Title"/>
          <p:cNvSpPr>
            <a:spLocks noGrp="1"/>
          </p:cNvSpPr>
          <p:nvPr>
            <p:ph type="title"/>
          </p:nvPr>
        </p:nvSpPr>
        <p:spPr>
          <a:xfrm>
            <a:off x="396000" y="324000"/>
            <a:ext cx="8352000" cy="81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396000" y="729000"/>
            <a:ext cx="8352000" cy="405000"/>
          </a:xfrm>
        </p:spPr>
        <p:txBody>
          <a:bodyPr/>
          <a:lstStyle>
            <a:lvl1pPr marL="0" indent="0">
              <a:buNone/>
              <a:defRPr sz="15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8267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1"/>
          <p:cNvSpPr>
            <a:spLocks noGrp="1"/>
          </p:cNvSpPr>
          <p:nvPr>
            <p:ph type="body" idx="15"/>
          </p:nvPr>
        </p:nvSpPr>
        <p:spPr bwMode="gray">
          <a:xfrm>
            <a:off x="405053" y="1134000"/>
            <a:ext cx="2565334" cy="270000"/>
          </a:xfrm>
          <a:solidFill>
            <a:schemeClr val="bg1">
              <a:lumMod val="65000"/>
            </a:schemeClr>
          </a:solidFill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Content 1"/>
          <p:cNvSpPr>
            <a:spLocks noGrp="1"/>
          </p:cNvSpPr>
          <p:nvPr>
            <p:ph sz="half" idx="1"/>
          </p:nvPr>
        </p:nvSpPr>
        <p:spPr bwMode="gray">
          <a:xfrm>
            <a:off x="405053" y="1404000"/>
            <a:ext cx="2565334" cy="29538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2"/>
          <p:cNvSpPr>
            <a:spLocks noGrp="1"/>
          </p:cNvSpPr>
          <p:nvPr>
            <p:ph type="body" sz="quarter" idx="3"/>
          </p:nvPr>
        </p:nvSpPr>
        <p:spPr bwMode="gray">
          <a:xfrm>
            <a:off x="3289028" y="1134000"/>
            <a:ext cx="2565334" cy="270000"/>
          </a:xfrm>
          <a:solidFill>
            <a:schemeClr val="bg1">
              <a:lumMod val="65000"/>
            </a:schemeClr>
          </a:solidFill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7" name="Content 2"/>
          <p:cNvSpPr>
            <a:spLocks noGrp="1"/>
          </p:cNvSpPr>
          <p:nvPr>
            <p:ph sz="half" idx="14"/>
          </p:nvPr>
        </p:nvSpPr>
        <p:spPr bwMode="gray">
          <a:xfrm>
            <a:off x="3289028" y="1404000"/>
            <a:ext cx="2565334" cy="29538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ext 3"/>
          <p:cNvSpPr>
            <a:spLocks noGrp="1"/>
          </p:cNvSpPr>
          <p:nvPr>
            <p:ph type="body" sz="quarter" idx="16"/>
          </p:nvPr>
        </p:nvSpPr>
        <p:spPr bwMode="gray">
          <a:xfrm>
            <a:off x="6173003" y="1134000"/>
            <a:ext cx="2565334" cy="270000"/>
          </a:xfrm>
          <a:solidFill>
            <a:schemeClr val="bg1">
              <a:lumMod val="65000"/>
            </a:schemeClr>
          </a:solidFill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3"/>
          <p:cNvSpPr>
            <a:spLocks noGrp="1"/>
          </p:cNvSpPr>
          <p:nvPr>
            <p:ph sz="half" idx="2"/>
          </p:nvPr>
        </p:nvSpPr>
        <p:spPr bwMode="gray">
          <a:xfrm>
            <a:off x="6173003" y="1404000"/>
            <a:ext cx="2565334" cy="29538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10/3/21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Title"/>
          <p:cNvSpPr>
            <a:spLocks noGrp="1"/>
          </p:cNvSpPr>
          <p:nvPr>
            <p:ph type="title"/>
          </p:nvPr>
        </p:nvSpPr>
        <p:spPr>
          <a:xfrm>
            <a:off x="396000" y="324000"/>
            <a:ext cx="8352000" cy="81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396000" y="729000"/>
            <a:ext cx="8352000" cy="405000"/>
          </a:xfrm>
        </p:spPr>
        <p:txBody>
          <a:bodyPr/>
          <a:lstStyle>
            <a:lvl1pPr marL="0" indent="0">
              <a:buNone/>
              <a:defRPr sz="15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4868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>
            <a:spLocks noGrp="1"/>
          </p:cNvSpPr>
          <p:nvPr>
            <p:ph type="body" idx="1"/>
          </p:nvPr>
        </p:nvSpPr>
        <p:spPr bwMode="gray">
          <a:xfrm>
            <a:off x="405053" y="1134000"/>
            <a:ext cx="4010022" cy="270000"/>
          </a:xfrm>
          <a:solidFill>
            <a:schemeClr val="bg1">
              <a:lumMod val="65000"/>
            </a:schemeClr>
          </a:solidFill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1"/>
          <p:cNvSpPr>
            <a:spLocks noGrp="1"/>
          </p:cNvSpPr>
          <p:nvPr>
            <p:ph sz="half" idx="2"/>
          </p:nvPr>
        </p:nvSpPr>
        <p:spPr bwMode="gray">
          <a:xfrm>
            <a:off x="405053" y="1404000"/>
            <a:ext cx="4010022" cy="11772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Text 2"/>
          <p:cNvSpPr>
            <a:spLocks noGrp="1"/>
          </p:cNvSpPr>
          <p:nvPr>
            <p:ph type="body" sz="quarter" idx="3"/>
          </p:nvPr>
        </p:nvSpPr>
        <p:spPr bwMode="gray">
          <a:xfrm>
            <a:off x="4728315" y="1134000"/>
            <a:ext cx="4010022" cy="270000"/>
          </a:xfrm>
          <a:solidFill>
            <a:schemeClr val="bg1">
              <a:lumMod val="65000"/>
            </a:schemeClr>
          </a:solidFill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2"/>
          <p:cNvSpPr>
            <a:spLocks noGrp="1"/>
          </p:cNvSpPr>
          <p:nvPr>
            <p:ph sz="quarter" idx="4"/>
          </p:nvPr>
        </p:nvSpPr>
        <p:spPr bwMode="gray">
          <a:xfrm>
            <a:off x="4728315" y="1404000"/>
            <a:ext cx="4010022" cy="11772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Text 3"/>
          <p:cNvSpPr>
            <a:spLocks noGrp="1"/>
          </p:cNvSpPr>
          <p:nvPr>
            <p:ph type="body" idx="14"/>
          </p:nvPr>
        </p:nvSpPr>
        <p:spPr bwMode="gray">
          <a:xfrm>
            <a:off x="405053" y="2910600"/>
            <a:ext cx="4010022" cy="270000"/>
          </a:xfrm>
          <a:solidFill>
            <a:schemeClr val="bg1">
              <a:lumMod val="65000"/>
            </a:schemeClr>
          </a:solidFill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Content 3"/>
          <p:cNvSpPr>
            <a:spLocks noGrp="1"/>
          </p:cNvSpPr>
          <p:nvPr>
            <p:ph sz="half" idx="15"/>
          </p:nvPr>
        </p:nvSpPr>
        <p:spPr bwMode="gray">
          <a:xfrm>
            <a:off x="405053" y="3180600"/>
            <a:ext cx="4010022" cy="11772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Text 4"/>
          <p:cNvSpPr>
            <a:spLocks noGrp="1"/>
          </p:cNvSpPr>
          <p:nvPr>
            <p:ph type="body" sz="quarter" idx="16"/>
          </p:nvPr>
        </p:nvSpPr>
        <p:spPr bwMode="gray">
          <a:xfrm>
            <a:off x="4728315" y="2910600"/>
            <a:ext cx="4010022" cy="270000"/>
          </a:xfrm>
          <a:solidFill>
            <a:schemeClr val="bg1">
              <a:lumMod val="65000"/>
            </a:schemeClr>
          </a:solidFill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Content 4"/>
          <p:cNvSpPr>
            <a:spLocks noGrp="1"/>
          </p:cNvSpPr>
          <p:nvPr>
            <p:ph sz="quarter" idx="17"/>
          </p:nvPr>
        </p:nvSpPr>
        <p:spPr bwMode="gray">
          <a:xfrm>
            <a:off x="4728315" y="3180600"/>
            <a:ext cx="4010022" cy="11772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10/3/21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>
          <a:xfrm>
            <a:off x="405053" y="4563000"/>
            <a:ext cx="675088" cy="270000"/>
          </a:xfrm>
        </p:spPr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/>
          </p:nvPr>
        </p:nvSpPr>
        <p:spPr>
          <a:xfrm>
            <a:off x="396000" y="324000"/>
            <a:ext cx="8352000" cy="81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396000" y="729000"/>
            <a:ext cx="8352000" cy="405000"/>
          </a:xfrm>
        </p:spPr>
        <p:txBody>
          <a:bodyPr/>
          <a:lstStyle>
            <a:lvl1pPr marL="0" indent="0">
              <a:buNone/>
              <a:defRPr sz="15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151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1"/>
          <p:cNvSpPr>
            <a:spLocks noGrp="1"/>
          </p:cNvSpPr>
          <p:nvPr>
            <p:ph sz="half" idx="1"/>
          </p:nvPr>
        </p:nvSpPr>
        <p:spPr>
          <a:xfrm>
            <a:off x="405053" y="1134000"/>
            <a:ext cx="2565334" cy="322380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7" name="Content 2"/>
          <p:cNvSpPr>
            <a:spLocks noGrp="1"/>
          </p:cNvSpPr>
          <p:nvPr>
            <p:ph sz="half" idx="14"/>
          </p:nvPr>
        </p:nvSpPr>
        <p:spPr>
          <a:xfrm>
            <a:off x="3289028" y="1134000"/>
            <a:ext cx="2565334" cy="322380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3"/>
          <p:cNvSpPr>
            <a:spLocks noGrp="1"/>
          </p:cNvSpPr>
          <p:nvPr>
            <p:ph sz="half" idx="2"/>
          </p:nvPr>
        </p:nvSpPr>
        <p:spPr>
          <a:xfrm>
            <a:off x="6173003" y="1134000"/>
            <a:ext cx="2565334" cy="322380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10/3/21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396000" y="324000"/>
            <a:ext cx="8352000" cy="81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396000" y="729000"/>
            <a:ext cx="8352000" cy="405000"/>
          </a:xfrm>
        </p:spPr>
        <p:txBody>
          <a:bodyPr/>
          <a:lstStyle>
            <a:lvl1pPr marL="0" indent="0">
              <a:buNone/>
              <a:defRPr sz="15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5358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und"/>
          <p:cNvSpPr/>
          <p:nvPr userDrawn="1"/>
        </p:nvSpPr>
        <p:spPr bwMode="gray">
          <a:xfrm>
            <a:off x="0" y="0"/>
            <a:ext cx="9144000" cy="43624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7" name="Bar"/>
          <p:cNvSpPr/>
          <p:nvPr userDrawn="1"/>
        </p:nvSpPr>
        <p:spPr bwMode="ltGray">
          <a:xfrm>
            <a:off x="0" y="4362450"/>
            <a:ext cx="9144000" cy="783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 bwMode="ltGray">
          <a:xfrm>
            <a:off x="791508" y="0"/>
            <a:ext cx="7560984" cy="2808000"/>
          </a:xfrm>
        </p:spPr>
        <p:txBody>
          <a:bodyPr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750"/>
              </a:spcAft>
              <a:defRPr sz="5250">
                <a:solidFill>
                  <a:srgbClr val="FFFFFF"/>
                </a:solidFill>
                <a:latin typeface="Bebas Neue" panose="020B0506020202020201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 bwMode="ltGray">
          <a:xfrm>
            <a:off x="791508" y="2808000"/>
            <a:ext cx="7560984" cy="1552500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B2B2B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A11CA-C716-48E8-A6C5-8845E807601C}" type="datetime1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10/3/21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Footer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26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96000" y="324000"/>
            <a:ext cx="8352000" cy="81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396000" y="729000"/>
            <a:ext cx="8352000" cy="405000"/>
          </a:xfrm>
        </p:spPr>
        <p:txBody>
          <a:bodyPr/>
          <a:lstStyle>
            <a:lvl1pPr marL="0" indent="0">
              <a:buNone/>
              <a:defRPr sz="15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BEEBF-3D9C-4496-B740-7927511BBB5F}" type="datetime1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10/3/21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Footer</a:t>
            </a:r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07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10D3-33D3-4BB5-84AB-1D8EFE048C96}" type="datetime1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10/3/21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Footer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60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96000" y="324000"/>
            <a:ext cx="8352000" cy="81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395999" y="729000"/>
            <a:ext cx="8352000" cy="405000"/>
          </a:xfrm>
        </p:spPr>
        <p:txBody>
          <a:bodyPr/>
          <a:lstStyle>
            <a:lvl1pPr marL="0" indent="0">
              <a:buNone/>
              <a:defRPr sz="15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3" name="Text 1"/>
          <p:cNvSpPr>
            <a:spLocks noGrp="1"/>
          </p:cNvSpPr>
          <p:nvPr>
            <p:ph type="body" idx="1"/>
          </p:nvPr>
        </p:nvSpPr>
        <p:spPr bwMode="gray">
          <a:xfrm>
            <a:off x="395999" y="1134000"/>
            <a:ext cx="2006990" cy="270000"/>
          </a:xfrm>
          <a:solidFill>
            <a:schemeClr val="bg1">
              <a:lumMod val="65000"/>
            </a:schemeClr>
          </a:solidFill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1"/>
          <p:cNvSpPr>
            <a:spLocks noGrp="1"/>
          </p:cNvSpPr>
          <p:nvPr>
            <p:ph sz="half" idx="2"/>
          </p:nvPr>
        </p:nvSpPr>
        <p:spPr bwMode="gray">
          <a:xfrm>
            <a:off x="395999" y="1404000"/>
            <a:ext cx="2008800" cy="29538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Text 2"/>
          <p:cNvSpPr>
            <a:spLocks noGrp="1"/>
          </p:cNvSpPr>
          <p:nvPr>
            <p:ph type="body" sz="quarter" idx="16"/>
          </p:nvPr>
        </p:nvSpPr>
        <p:spPr bwMode="gray">
          <a:xfrm>
            <a:off x="2509192" y="1134000"/>
            <a:ext cx="2008800" cy="270000"/>
          </a:xfrm>
          <a:solidFill>
            <a:schemeClr val="bg1">
              <a:lumMod val="65000"/>
            </a:schemeClr>
          </a:solidFill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Content 2"/>
          <p:cNvSpPr>
            <a:spLocks noGrp="1"/>
          </p:cNvSpPr>
          <p:nvPr>
            <p:ph sz="quarter" idx="17"/>
          </p:nvPr>
        </p:nvSpPr>
        <p:spPr bwMode="gray">
          <a:xfrm>
            <a:off x="2510399" y="1404000"/>
            <a:ext cx="2008800" cy="29538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3"/>
          <p:cNvSpPr>
            <a:spLocks noGrp="1"/>
          </p:cNvSpPr>
          <p:nvPr>
            <p:ph type="body" sz="quarter" idx="14"/>
          </p:nvPr>
        </p:nvSpPr>
        <p:spPr bwMode="gray">
          <a:xfrm>
            <a:off x="4624195" y="1134000"/>
            <a:ext cx="2008800" cy="270000"/>
          </a:xfrm>
          <a:solidFill>
            <a:schemeClr val="bg1">
              <a:lumMod val="65000"/>
            </a:schemeClr>
          </a:solidFill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Content 3"/>
          <p:cNvSpPr>
            <a:spLocks noGrp="1"/>
          </p:cNvSpPr>
          <p:nvPr>
            <p:ph sz="quarter" idx="15"/>
          </p:nvPr>
        </p:nvSpPr>
        <p:spPr bwMode="gray">
          <a:xfrm>
            <a:off x="4624799" y="1404000"/>
            <a:ext cx="2008800" cy="29538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4"/>
          <p:cNvSpPr>
            <a:spLocks noGrp="1"/>
          </p:cNvSpPr>
          <p:nvPr>
            <p:ph type="body" sz="quarter" idx="3"/>
          </p:nvPr>
        </p:nvSpPr>
        <p:spPr bwMode="gray">
          <a:xfrm>
            <a:off x="6739199" y="1134000"/>
            <a:ext cx="2008800" cy="270000"/>
          </a:xfrm>
          <a:solidFill>
            <a:schemeClr val="bg1">
              <a:lumMod val="65000"/>
            </a:schemeClr>
          </a:solidFill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4"/>
          <p:cNvSpPr>
            <a:spLocks noGrp="1"/>
          </p:cNvSpPr>
          <p:nvPr>
            <p:ph sz="quarter" idx="4"/>
          </p:nvPr>
        </p:nvSpPr>
        <p:spPr bwMode="gray">
          <a:xfrm>
            <a:off x="6739199" y="1404000"/>
            <a:ext cx="2008800" cy="29538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4FCF-4B69-4C5C-9856-5BFA745D9A78}" type="datetime1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10/3/21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Footer</a:t>
            </a:r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>
          <a:xfrm>
            <a:off x="395999" y="4563000"/>
            <a:ext cx="675088" cy="270000"/>
          </a:xfrm>
        </p:spPr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/>
          <p:cNvSpPr>
            <a:spLocks noGrp="1"/>
          </p:cNvSpPr>
          <p:nvPr>
            <p:ph type="title"/>
          </p:nvPr>
        </p:nvSpPr>
        <p:spPr>
          <a:xfrm>
            <a:off x="396000" y="324000"/>
            <a:ext cx="8352000" cy="81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395999" y="729000"/>
            <a:ext cx="8352000" cy="405000"/>
          </a:xfrm>
        </p:spPr>
        <p:txBody>
          <a:bodyPr/>
          <a:lstStyle>
            <a:lvl1pPr marL="0" indent="0">
              <a:buNone/>
              <a:defRPr sz="15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3" name="Text 1"/>
          <p:cNvSpPr>
            <a:spLocks noGrp="1"/>
          </p:cNvSpPr>
          <p:nvPr>
            <p:ph type="body" idx="1"/>
          </p:nvPr>
        </p:nvSpPr>
        <p:spPr bwMode="gray">
          <a:xfrm>
            <a:off x="396000" y="1134000"/>
            <a:ext cx="2411475" cy="270000"/>
          </a:xfrm>
          <a:solidFill>
            <a:schemeClr val="bg1">
              <a:lumMod val="65000"/>
            </a:schemeClr>
          </a:solidFill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1"/>
          <p:cNvSpPr>
            <a:spLocks noGrp="1"/>
          </p:cNvSpPr>
          <p:nvPr>
            <p:ph sz="half" idx="2"/>
          </p:nvPr>
        </p:nvSpPr>
        <p:spPr bwMode="gray">
          <a:xfrm>
            <a:off x="396000" y="1404000"/>
            <a:ext cx="2411475" cy="7506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3"/>
          <p:cNvSpPr>
            <a:spLocks noGrp="1"/>
          </p:cNvSpPr>
          <p:nvPr>
            <p:ph type="body" sz="quarter" idx="14"/>
          </p:nvPr>
        </p:nvSpPr>
        <p:spPr bwMode="gray">
          <a:xfrm>
            <a:off x="6336526" y="1134000"/>
            <a:ext cx="2411475" cy="270000"/>
          </a:xfrm>
          <a:solidFill>
            <a:schemeClr val="bg1">
              <a:lumMod val="65000"/>
            </a:schemeClr>
          </a:solidFill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Content 3"/>
          <p:cNvSpPr>
            <a:spLocks noGrp="1"/>
          </p:cNvSpPr>
          <p:nvPr>
            <p:ph sz="quarter" idx="15"/>
          </p:nvPr>
        </p:nvSpPr>
        <p:spPr bwMode="gray">
          <a:xfrm>
            <a:off x="6336526" y="1404000"/>
            <a:ext cx="2411475" cy="7506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7" name="Text 4"/>
          <p:cNvSpPr>
            <a:spLocks noGrp="1"/>
          </p:cNvSpPr>
          <p:nvPr>
            <p:ph type="body" idx="26"/>
          </p:nvPr>
        </p:nvSpPr>
        <p:spPr bwMode="gray">
          <a:xfrm>
            <a:off x="396000" y="2235563"/>
            <a:ext cx="2411475" cy="270000"/>
          </a:xfrm>
          <a:solidFill>
            <a:schemeClr val="bg1">
              <a:lumMod val="65000"/>
            </a:schemeClr>
          </a:solidFill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Content 4"/>
          <p:cNvSpPr>
            <a:spLocks noGrp="1"/>
          </p:cNvSpPr>
          <p:nvPr>
            <p:ph sz="half" idx="27"/>
          </p:nvPr>
        </p:nvSpPr>
        <p:spPr bwMode="gray">
          <a:xfrm>
            <a:off x="396000" y="2505524"/>
            <a:ext cx="2411475" cy="7506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1" name="Text 6"/>
          <p:cNvSpPr>
            <a:spLocks noGrp="1"/>
          </p:cNvSpPr>
          <p:nvPr>
            <p:ph type="body" sz="quarter" idx="30"/>
          </p:nvPr>
        </p:nvSpPr>
        <p:spPr bwMode="gray">
          <a:xfrm>
            <a:off x="6336526" y="2235563"/>
            <a:ext cx="2411475" cy="270000"/>
          </a:xfrm>
          <a:solidFill>
            <a:schemeClr val="bg1">
              <a:lumMod val="65000"/>
            </a:schemeClr>
          </a:solidFill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Content 6"/>
          <p:cNvSpPr>
            <a:spLocks noGrp="1"/>
          </p:cNvSpPr>
          <p:nvPr>
            <p:ph sz="quarter" idx="31"/>
          </p:nvPr>
        </p:nvSpPr>
        <p:spPr bwMode="gray">
          <a:xfrm>
            <a:off x="6336526" y="2505524"/>
            <a:ext cx="2411475" cy="7506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7"/>
          <p:cNvSpPr>
            <a:spLocks noGrp="1"/>
          </p:cNvSpPr>
          <p:nvPr>
            <p:ph type="body" idx="18"/>
          </p:nvPr>
        </p:nvSpPr>
        <p:spPr bwMode="gray">
          <a:xfrm>
            <a:off x="396000" y="3337124"/>
            <a:ext cx="2411475" cy="270000"/>
          </a:xfrm>
          <a:solidFill>
            <a:schemeClr val="bg1">
              <a:lumMod val="65000"/>
            </a:schemeClr>
          </a:solidFill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7"/>
          <p:cNvSpPr>
            <a:spLocks noGrp="1"/>
          </p:cNvSpPr>
          <p:nvPr>
            <p:ph sz="half" idx="19"/>
          </p:nvPr>
        </p:nvSpPr>
        <p:spPr bwMode="gray">
          <a:xfrm>
            <a:off x="396000" y="3607087"/>
            <a:ext cx="2411475" cy="7506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9"/>
          <p:cNvSpPr>
            <a:spLocks noGrp="1"/>
          </p:cNvSpPr>
          <p:nvPr>
            <p:ph type="body" sz="quarter" idx="22"/>
          </p:nvPr>
        </p:nvSpPr>
        <p:spPr bwMode="gray">
          <a:xfrm>
            <a:off x="6336526" y="3337124"/>
            <a:ext cx="2411475" cy="270000"/>
          </a:xfrm>
          <a:solidFill>
            <a:schemeClr val="bg1">
              <a:lumMod val="65000"/>
            </a:schemeClr>
          </a:solidFill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9"/>
          <p:cNvSpPr>
            <a:spLocks noGrp="1"/>
          </p:cNvSpPr>
          <p:nvPr>
            <p:ph sz="quarter" idx="23"/>
          </p:nvPr>
        </p:nvSpPr>
        <p:spPr bwMode="gray">
          <a:xfrm>
            <a:off x="6336526" y="3607087"/>
            <a:ext cx="2411475" cy="750600"/>
          </a:xfrm>
          <a:solidFill>
            <a:schemeClr val="bg1">
              <a:lumMod val="95000"/>
            </a:schemeClr>
          </a:solidFill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238E1-31B5-44BD-9E41-B727FCC87933}" type="datetime1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10/3/21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Footer</a:t>
            </a:r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>
          <a:xfrm>
            <a:off x="395999" y="4563000"/>
            <a:ext cx="675088" cy="270000"/>
          </a:xfrm>
        </p:spPr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63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6181726" y="0"/>
            <a:ext cx="2962275" cy="5143500"/>
          </a:xfrm>
          <a:solidFill>
            <a:schemeClr val="accent1">
              <a:lumMod val="75000"/>
            </a:schemeClr>
          </a:solidFill>
        </p:spPr>
        <p:txBody>
          <a:bodyPr vert="horz" lIns="396000" tIns="180000" rIns="396000" bIns="180000" rtlCol="0" anchor="ctr">
            <a:noAutofit/>
          </a:bodyPr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6000" y="324000"/>
            <a:ext cx="5457600" cy="81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395999" y="729000"/>
            <a:ext cx="5457600" cy="405000"/>
          </a:xfrm>
        </p:spPr>
        <p:txBody>
          <a:bodyPr/>
          <a:lstStyle>
            <a:lvl1pPr marL="0" indent="0">
              <a:buNone/>
              <a:defRPr sz="15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9A2B-DF4E-49AB-9319-559978E9BFF2}" type="datetime1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10/3/21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Footer</a:t>
            </a:r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97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9144000" cy="34290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396000" y="3699000"/>
            <a:ext cx="2733676" cy="664200"/>
          </a:xfrm>
        </p:spPr>
        <p:txBody>
          <a:bodyPr/>
          <a:lstStyle>
            <a:lvl1pPr marL="0" indent="0">
              <a:buNone/>
              <a:defRPr sz="1050"/>
            </a:lvl1pPr>
            <a:lvl2pPr marL="337500" indent="0">
              <a:buNone/>
              <a:defRPr sz="9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B8E8E-7850-4F5E-B066-1633520CE374}" type="datetime1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10/3/21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Footer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Content"/>
          <p:cNvSpPr>
            <a:spLocks noGrp="1"/>
          </p:cNvSpPr>
          <p:nvPr>
            <p:ph idx="15"/>
          </p:nvPr>
        </p:nvSpPr>
        <p:spPr>
          <a:xfrm>
            <a:off x="6015037" y="3699000"/>
            <a:ext cx="2733676" cy="664200"/>
          </a:xfrm>
        </p:spPr>
        <p:txBody>
          <a:bodyPr/>
          <a:lstStyle>
            <a:lvl1pPr marL="0" indent="0">
              <a:buNone/>
              <a:defRPr sz="1050"/>
            </a:lvl1pPr>
            <a:lvl2pPr marL="337500" indent="0">
              <a:buNone/>
              <a:defRPr sz="9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396000" y="324000"/>
            <a:ext cx="8352000" cy="810000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  <a:latin typeface="Bebas Neue" panose="020B0506020202020201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632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9144000" cy="51435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"/>
          <p:cNvSpPr>
            <a:spLocks noGrp="1"/>
          </p:cNvSpPr>
          <p:nvPr>
            <p:ph type="title"/>
          </p:nvPr>
        </p:nvSpPr>
        <p:spPr>
          <a:xfrm>
            <a:off x="396000" y="324000"/>
            <a:ext cx="8352000" cy="81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395999" y="729000"/>
            <a:ext cx="8352000" cy="405000"/>
          </a:xfrm>
        </p:spPr>
        <p:txBody>
          <a:bodyPr/>
          <a:lstStyle>
            <a:lvl1pPr marL="0" indent="0">
              <a:buNone/>
              <a:defRPr sz="15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C19F5-AD7A-4CED-ACB6-6CD2EEE28D07}" type="datetime1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10/3/21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Footer</a:t>
            </a:r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4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9144000" cy="51435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Title"/>
          <p:cNvSpPr>
            <a:spLocks noGrp="1"/>
          </p:cNvSpPr>
          <p:nvPr>
            <p:ph type="title"/>
          </p:nvPr>
        </p:nvSpPr>
        <p:spPr>
          <a:xfrm>
            <a:off x="396000" y="324000"/>
            <a:ext cx="8352000" cy="81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395999" y="729000"/>
            <a:ext cx="8352000" cy="405000"/>
          </a:xfrm>
        </p:spPr>
        <p:txBody>
          <a:bodyPr/>
          <a:lstStyle>
            <a:lvl1pPr marL="0" indent="0">
              <a:buNone/>
              <a:defRPr sz="15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C19F5-AD7A-4CED-ACB6-6CD2EEE28D07}" type="datetime1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10/3/21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Footer</a:t>
            </a:r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Text 1"/>
          <p:cNvSpPr>
            <a:spLocks noGrp="1"/>
          </p:cNvSpPr>
          <p:nvPr>
            <p:ph type="body" idx="1"/>
          </p:nvPr>
        </p:nvSpPr>
        <p:spPr bwMode="gray">
          <a:xfrm>
            <a:off x="396000" y="1134000"/>
            <a:ext cx="2411475" cy="270000"/>
          </a:xfrm>
          <a:noFill/>
          <a:ln>
            <a:solidFill>
              <a:schemeClr val="bg2"/>
            </a:solidFill>
          </a:ln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1"/>
          <p:cNvSpPr>
            <a:spLocks noGrp="1"/>
          </p:cNvSpPr>
          <p:nvPr>
            <p:ph sz="half" idx="2"/>
          </p:nvPr>
        </p:nvSpPr>
        <p:spPr bwMode="gray">
          <a:xfrm>
            <a:off x="396000" y="1404000"/>
            <a:ext cx="2411475" cy="750600"/>
          </a:xfrm>
          <a:noFill/>
          <a:ln>
            <a:solidFill>
              <a:schemeClr val="bg2"/>
            </a:solidFill>
          </a:ln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3"/>
          <p:cNvSpPr>
            <a:spLocks noGrp="1"/>
          </p:cNvSpPr>
          <p:nvPr>
            <p:ph type="body" sz="quarter" idx="15"/>
          </p:nvPr>
        </p:nvSpPr>
        <p:spPr bwMode="gray">
          <a:xfrm>
            <a:off x="6336526" y="1134000"/>
            <a:ext cx="2411475" cy="270000"/>
          </a:xfrm>
          <a:noFill/>
          <a:ln>
            <a:solidFill>
              <a:schemeClr val="bg2"/>
            </a:solidFill>
          </a:ln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3"/>
          <p:cNvSpPr>
            <a:spLocks noGrp="1"/>
          </p:cNvSpPr>
          <p:nvPr>
            <p:ph sz="quarter" idx="16"/>
          </p:nvPr>
        </p:nvSpPr>
        <p:spPr bwMode="gray">
          <a:xfrm>
            <a:off x="6336526" y="1404000"/>
            <a:ext cx="2411475" cy="750600"/>
          </a:xfrm>
          <a:noFill/>
          <a:ln>
            <a:solidFill>
              <a:schemeClr val="bg2"/>
            </a:solidFill>
          </a:ln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4"/>
          <p:cNvSpPr>
            <a:spLocks noGrp="1"/>
          </p:cNvSpPr>
          <p:nvPr>
            <p:ph type="body" idx="26"/>
          </p:nvPr>
        </p:nvSpPr>
        <p:spPr bwMode="gray">
          <a:xfrm>
            <a:off x="396000" y="2235563"/>
            <a:ext cx="2411475" cy="270000"/>
          </a:xfrm>
          <a:noFill/>
          <a:ln>
            <a:solidFill>
              <a:schemeClr val="bg2"/>
            </a:solidFill>
          </a:ln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4"/>
          <p:cNvSpPr>
            <a:spLocks noGrp="1"/>
          </p:cNvSpPr>
          <p:nvPr>
            <p:ph sz="half" idx="27"/>
          </p:nvPr>
        </p:nvSpPr>
        <p:spPr bwMode="gray">
          <a:xfrm>
            <a:off x="396000" y="2505524"/>
            <a:ext cx="2411475" cy="750600"/>
          </a:xfrm>
          <a:noFill/>
          <a:ln>
            <a:solidFill>
              <a:schemeClr val="bg2"/>
            </a:solidFill>
          </a:ln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6"/>
          <p:cNvSpPr>
            <a:spLocks noGrp="1"/>
          </p:cNvSpPr>
          <p:nvPr>
            <p:ph type="body" sz="quarter" idx="30"/>
          </p:nvPr>
        </p:nvSpPr>
        <p:spPr bwMode="gray">
          <a:xfrm>
            <a:off x="6336526" y="2235563"/>
            <a:ext cx="2411475" cy="270000"/>
          </a:xfrm>
          <a:noFill/>
          <a:ln>
            <a:solidFill>
              <a:schemeClr val="bg2"/>
            </a:solidFill>
          </a:ln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6"/>
          <p:cNvSpPr>
            <a:spLocks noGrp="1"/>
          </p:cNvSpPr>
          <p:nvPr>
            <p:ph sz="quarter" idx="31"/>
          </p:nvPr>
        </p:nvSpPr>
        <p:spPr bwMode="gray">
          <a:xfrm>
            <a:off x="6336526" y="2505524"/>
            <a:ext cx="2411475" cy="750600"/>
          </a:xfrm>
          <a:noFill/>
          <a:ln>
            <a:solidFill>
              <a:schemeClr val="bg2"/>
            </a:solidFill>
          </a:ln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7"/>
          <p:cNvSpPr>
            <a:spLocks noGrp="1"/>
          </p:cNvSpPr>
          <p:nvPr>
            <p:ph type="body" idx="18"/>
          </p:nvPr>
        </p:nvSpPr>
        <p:spPr bwMode="gray">
          <a:xfrm>
            <a:off x="396000" y="3337124"/>
            <a:ext cx="2411475" cy="270000"/>
          </a:xfrm>
          <a:noFill/>
          <a:ln>
            <a:solidFill>
              <a:schemeClr val="bg2"/>
            </a:solidFill>
          </a:ln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7"/>
          <p:cNvSpPr>
            <a:spLocks noGrp="1"/>
          </p:cNvSpPr>
          <p:nvPr>
            <p:ph sz="half" idx="19"/>
          </p:nvPr>
        </p:nvSpPr>
        <p:spPr bwMode="gray">
          <a:xfrm>
            <a:off x="396000" y="3607087"/>
            <a:ext cx="2411475" cy="750600"/>
          </a:xfrm>
          <a:noFill/>
          <a:ln>
            <a:solidFill>
              <a:schemeClr val="bg2"/>
            </a:solidFill>
          </a:ln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9"/>
          <p:cNvSpPr>
            <a:spLocks noGrp="1"/>
          </p:cNvSpPr>
          <p:nvPr>
            <p:ph type="body" sz="quarter" idx="22"/>
          </p:nvPr>
        </p:nvSpPr>
        <p:spPr bwMode="gray">
          <a:xfrm>
            <a:off x="6336526" y="3337124"/>
            <a:ext cx="2411475" cy="270000"/>
          </a:xfrm>
          <a:noFill/>
          <a:ln>
            <a:solidFill>
              <a:schemeClr val="bg2"/>
            </a:solidFill>
          </a:ln>
        </p:spPr>
        <p:txBody>
          <a:bodyPr lIns="252000" rIns="144000" anchor="ctr"/>
          <a:lstStyle>
            <a:lvl1pPr marL="0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9"/>
          <p:cNvSpPr>
            <a:spLocks noGrp="1"/>
          </p:cNvSpPr>
          <p:nvPr>
            <p:ph sz="quarter" idx="23"/>
          </p:nvPr>
        </p:nvSpPr>
        <p:spPr bwMode="gray">
          <a:xfrm>
            <a:off x="6336526" y="3607087"/>
            <a:ext cx="2411475" cy="750600"/>
          </a:xfrm>
          <a:noFill/>
          <a:ln>
            <a:solidFill>
              <a:schemeClr val="bg2"/>
            </a:solidFill>
          </a:ln>
        </p:spPr>
        <p:txBody>
          <a:bodyPr lIns="252000" tIns="252000" rIns="252000" bIns="252000"/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2546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"/>
          <p:cNvSpPr>
            <a:spLocks noGrp="1"/>
          </p:cNvSpPr>
          <p:nvPr>
            <p:ph type="pic" sz="quarter" idx="14"/>
          </p:nvPr>
        </p:nvSpPr>
        <p:spPr bwMode="gray">
          <a:xfrm>
            <a:off x="0" y="3429000"/>
            <a:ext cx="9144000" cy="1714500"/>
          </a:xfrm>
          <a:solidFill>
            <a:schemeClr val="accent1">
              <a:lumMod val="75000"/>
              <a:alpha val="80000"/>
            </a:schemeClr>
          </a:solidFill>
        </p:spPr>
        <p:txBody>
          <a:bodyPr vert="horz" lIns="396000" tIns="180000" rIns="396000" bIns="180000" rtlCol="0" anchor="ctr">
            <a:no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3" name="Title"/>
          <p:cNvSpPr>
            <a:spLocks noGrp="1"/>
          </p:cNvSpPr>
          <p:nvPr>
            <p:ph type="title"/>
          </p:nvPr>
        </p:nvSpPr>
        <p:spPr>
          <a:xfrm>
            <a:off x="396000" y="324000"/>
            <a:ext cx="8352000" cy="81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395999" y="729000"/>
            <a:ext cx="8352000" cy="405000"/>
          </a:xfrm>
        </p:spPr>
        <p:txBody>
          <a:bodyPr/>
          <a:lstStyle>
            <a:lvl1pPr marL="0" indent="0">
              <a:buNone/>
              <a:defRPr sz="15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669B3-53F9-4ECB-9142-C6FE9F25DD1A}" type="datetime1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10/3/21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Footer</a:t>
            </a:r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2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>
                <a:solidFill>
                  <a:srgbClr val="000000"/>
                </a:solidFill>
              </a:rPr>
              <a:t>Page </a:t>
            </a:r>
            <a:r>
              <a:rPr lang="de-DE" altLang="en-US">
                <a:solidFill>
                  <a:srgbClr val="000000"/>
                </a:solidFill>
                <a:sym typeface="Wingdings" panose="05000000000000000000" pitchFamily="2" charset="2"/>
              </a:rPr>
              <a:t></a:t>
            </a:r>
            <a:r>
              <a:rPr lang="de-DE" altLang="en-US">
                <a:solidFill>
                  <a:srgbClr val="000000"/>
                </a:solidFill>
              </a:rPr>
              <a:t> </a:t>
            </a:r>
            <a:fld id="{2F2F2146-50C9-41FD-BB15-E91E80B0241E}" type="slidenum">
              <a:rPr lang="de-DE" altLang="en-US">
                <a:solidFill>
                  <a:srgbClr val="000000"/>
                </a:solidFill>
              </a:rPr>
              <a:pPr/>
              <a:t>‹#›</a:t>
            </a:fld>
            <a:endParaRPr lang="de-D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78944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>
                <a:solidFill>
                  <a:srgbClr val="000000"/>
                </a:solidFill>
              </a:rPr>
              <a:t>Page </a:t>
            </a:r>
            <a:r>
              <a:rPr lang="de-DE" altLang="en-US">
                <a:solidFill>
                  <a:srgbClr val="000000"/>
                </a:solidFill>
                <a:sym typeface="Wingdings" panose="05000000000000000000" pitchFamily="2" charset="2"/>
              </a:rPr>
              <a:t></a:t>
            </a:r>
            <a:r>
              <a:rPr lang="de-DE" altLang="en-US">
                <a:solidFill>
                  <a:srgbClr val="000000"/>
                </a:solidFill>
              </a:rPr>
              <a:t> </a:t>
            </a:r>
            <a:fld id="{6D55A305-B9D7-49E3-A3F5-EEF51B5547DA}" type="slidenum">
              <a:rPr lang="de-DE" altLang="en-US">
                <a:solidFill>
                  <a:srgbClr val="000000"/>
                </a:solidFill>
              </a:rPr>
              <a:pPr/>
              <a:t>‹#›</a:t>
            </a:fld>
            <a:endParaRPr lang="de-D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302904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>
                <a:solidFill>
                  <a:srgbClr val="000000"/>
                </a:solidFill>
              </a:rPr>
              <a:t>Page </a:t>
            </a:r>
            <a:r>
              <a:rPr lang="de-DE" altLang="en-US">
                <a:solidFill>
                  <a:srgbClr val="000000"/>
                </a:solidFill>
                <a:sym typeface="Wingdings" panose="05000000000000000000" pitchFamily="2" charset="2"/>
              </a:rPr>
              <a:t></a:t>
            </a:r>
            <a:r>
              <a:rPr lang="de-DE" altLang="en-US">
                <a:solidFill>
                  <a:srgbClr val="000000"/>
                </a:solidFill>
              </a:rPr>
              <a:t> </a:t>
            </a:r>
            <a:fld id="{C9A56DD3-7D96-452F-8B9E-FC1ACD178E75}" type="slidenum">
              <a:rPr lang="de-DE" altLang="en-US">
                <a:solidFill>
                  <a:srgbClr val="000000"/>
                </a:solidFill>
              </a:rPr>
              <a:pPr/>
              <a:t>‹#›</a:t>
            </a:fld>
            <a:endParaRPr lang="de-D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830051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210866"/>
            <a:ext cx="4186238" cy="32932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964" y="1210866"/>
            <a:ext cx="4186237" cy="32932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>
                <a:solidFill>
                  <a:srgbClr val="000000"/>
                </a:solidFill>
              </a:rPr>
              <a:t>Page </a:t>
            </a:r>
            <a:r>
              <a:rPr lang="de-DE" altLang="en-US">
                <a:solidFill>
                  <a:srgbClr val="000000"/>
                </a:solidFill>
                <a:sym typeface="Wingdings" panose="05000000000000000000" pitchFamily="2" charset="2"/>
              </a:rPr>
              <a:t></a:t>
            </a:r>
            <a:r>
              <a:rPr lang="de-DE" altLang="en-US">
                <a:solidFill>
                  <a:srgbClr val="000000"/>
                </a:solidFill>
              </a:rPr>
              <a:t> </a:t>
            </a:r>
            <a:fld id="{9AFB05F1-B28F-4E5F-BB8A-BEFE97273C87}" type="slidenum">
              <a:rPr lang="de-DE" altLang="en-US">
                <a:solidFill>
                  <a:srgbClr val="000000"/>
                </a:solidFill>
              </a:rPr>
              <a:pPr/>
              <a:t>‹#›</a:t>
            </a:fld>
            <a:endParaRPr lang="de-D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493821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>
                <a:solidFill>
                  <a:srgbClr val="000000"/>
                </a:solidFill>
              </a:rPr>
              <a:t>Page </a:t>
            </a:r>
            <a:r>
              <a:rPr lang="de-DE" altLang="en-US">
                <a:solidFill>
                  <a:srgbClr val="000000"/>
                </a:solidFill>
                <a:sym typeface="Wingdings" panose="05000000000000000000" pitchFamily="2" charset="2"/>
              </a:rPr>
              <a:t></a:t>
            </a:r>
            <a:r>
              <a:rPr lang="de-DE" altLang="en-US">
                <a:solidFill>
                  <a:srgbClr val="000000"/>
                </a:solidFill>
              </a:rPr>
              <a:t> </a:t>
            </a:r>
            <a:fld id="{6D7480D2-863B-41BA-AC18-9948EAC3A105}" type="slidenum">
              <a:rPr lang="de-DE" altLang="en-US">
                <a:solidFill>
                  <a:srgbClr val="000000"/>
                </a:solidFill>
              </a:rPr>
              <a:pPr/>
              <a:t>‹#›</a:t>
            </a:fld>
            <a:endParaRPr lang="de-D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531632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>
                <a:solidFill>
                  <a:srgbClr val="000000"/>
                </a:solidFill>
              </a:rPr>
              <a:t>Page </a:t>
            </a:r>
            <a:r>
              <a:rPr lang="de-DE" altLang="en-US">
                <a:solidFill>
                  <a:srgbClr val="000000"/>
                </a:solidFill>
                <a:sym typeface="Wingdings" panose="05000000000000000000" pitchFamily="2" charset="2"/>
              </a:rPr>
              <a:t></a:t>
            </a:r>
            <a:r>
              <a:rPr lang="de-DE" altLang="en-US">
                <a:solidFill>
                  <a:srgbClr val="000000"/>
                </a:solidFill>
              </a:rPr>
              <a:t> </a:t>
            </a:r>
            <a:fld id="{99AB30E8-606B-4A28-821A-9F0A7EB5EBC4}" type="slidenum">
              <a:rPr lang="de-DE" altLang="en-US">
                <a:solidFill>
                  <a:srgbClr val="000000"/>
                </a:solidFill>
              </a:rPr>
              <a:pPr/>
              <a:t>‹#›</a:t>
            </a:fld>
            <a:endParaRPr lang="de-D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762927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>
                <a:solidFill>
                  <a:srgbClr val="000000"/>
                </a:solidFill>
              </a:rPr>
              <a:t>Page </a:t>
            </a:r>
            <a:r>
              <a:rPr lang="de-DE" altLang="en-US">
                <a:solidFill>
                  <a:srgbClr val="000000"/>
                </a:solidFill>
                <a:sym typeface="Wingdings" panose="05000000000000000000" pitchFamily="2" charset="2"/>
              </a:rPr>
              <a:t></a:t>
            </a:r>
            <a:r>
              <a:rPr lang="de-DE" altLang="en-US">
                <a:solidFill>
                  <a:srgbClr val="000000"/>
                </a:solidFill>
              </a:rPr>
              <a:t> </a:t>
            </a:r>
            <a:fld id="{F5EE9669-28F2-4E38-B96C-5DF1C1E7A521}" type="slidenum">
              <a:rPr lang="de-DE" altLang="en-US">
                <a:solidFill>
                  <a:srgbClr val="000000"/>
                </a:solidFill>
              </a:rPr>
              <a:pPr/>
              <a:t>‹#›</a:t>
            </a:fld>
            <a:endParaRPr lang="de-D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449228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>
                <a:solidFill>
                  <a:srgbClr val="000000"/>
                </a:solidFill>
              </a:rPr>
              <a:t>Page </a:t>
            </a:r>
            <a:r>
              <a:rPr lang="de-DE" altLang="en-US">
                <a:solidFill>
                  <a:srgbClr val="000000"/>
                </a:solidFill>
                <a:sym typeface="Wingdings" panose="05000000000000000000" pitchFamily="2" charset="2"/>
              </a:rPr>
              <a:t></a:t>
            </a:r>
            <a:r>
              <a:rPr lang="de-DE" altLang="en-US">
                <a:solidFill>
                  <a:srgbClr val="000000"/>
                </a:solidFill>
              </a:rPr>
              <a:t> </a:t>
            </a:r>
            <a:fld id="{025128D7-F321-47A3-A446-F09FAD3573CE}" type="slidenum">
              <a:rPr lang="de-DE" altLang="en-US">
                <a:solidFill>
                  <a:srgbClr val="000000"/>
                </a:solidFill>
              </a:rPr>
              <a:pPr/>
              <a:t>‹#›</a:t>
            </a:fld>
            <a:endParaRPr lang="de-D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60903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>
                <a:solidFill>
                  <a:srgbClr val="000000"/>
                </a:solidFill>
              </a:rPr>
              <a:t>Page </a:t>
            </a:r>
            <a:r>
              <a:rPr lang="de-DE" altLang="en-US">
                <a:solidFill>
                  <a:srgbClr val="000000"/>
                </a:solidFill>
                <a:sym typeface="Wingdings" panose="05000000000000000000" pitchFamily="2" charset="2"/>
              </a:rPr>
              <a:t></a:t>
            </a:r>
            <a:r>
              <a:rPr lang="de-DE" altLang="en-US">
                <a:solidFill>
                  <a:srgbClr val="000000"/>
                </a:solidFill>
              </a:rPr>
              <a:t> </a:t>
            </a:r>
            <a:fld id="{21511F2E-B6D2-4ECF-BA80-C36EA036E2EC}" type="slidenum">
              <a:rPr lang="de-DE" altLang="en-US">
                <a:solidFill>
                  <a:srgbClr val="000000"/>
                </a:solidFill>
              </a:rPr>
              <a:pPr/>
              <a:t>‹#›</a:t>
            </a:fld>
            <a:endParaRPr lang="de-D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324507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>
                <a:solidFill>
                  <a:srgbClr val="000000"/>
                </a:solidFill>
              </a:rPr>
              <a:t>Page </a:t>
            </a:r>
            <a:r>
              <a:rPr lang="de-DE" altLang="en-US">
                <a:solidFill>
                  <a:srgbClr val="000000"/>
                </a:solidFill>
                <a:sym typeface="Wingdings" panose="05000000000000000000" pitchFamily="2" charset="2"/>
              </a:rPr>
              <a:t></a:t>
            </a:r>
            <a:r>
              <a:rPr lang="de-DE" altLang="en-US">
                <a:solidFill>
                  <a:srgbClr val="000000"/>
                </a:solidFill>
              </a:rPr>
              <a:t> </a:t>
            </a:r>
            <a:fld id="{F40E2DEB-7F7E-4DE2-AA2C-0928287ADC05}" type="slidenum">
              <a:rPr lang="de-DE" altLang="en-US">
                <a:solidFill>
                  <a:srgbClr val="000000"/>
                </a:solidFill>
              </a:rPr>
              <a:pPr/>
              <a:t>‹#›</a:t>
            </a:fld>
            <a:endParaRPr lang="de-D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035083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8776" y="89297"/>
            <a:ext cx="2130425" cy="4414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89297"/>
            <a:ext cx="6242050" cy="4414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>
                <a:solidFill>
                  <a:srgbClr val="000000"/>
                </a:solidFill>
              </a:rPr>
              <a:t>Page </a:t>
            </a:r>
            <a:r>
              <a:rPr lang="de-DE" altLang="en-US">
                <a:solidFill>
                  <a:srgbClr val="000000"/>
                </a:solidFill>
                <a:sym typeface="Wingdings" panose="05000000000000000000" pitchFamily="2" charset="2"/>
              </a:rPr>
              <a:t></a:t>
            </a:r>
            <a:r>
              <a:rPr lang="de-DE" altLang="en-US">
                <a:solidFill>
                  <a:srgbClr val="000000"/>
                </a:solidFill>
              </a:rPr>
              <a:t> </a:t>
            </a:r>
            <a:fld id="{88E69719-910A-4208-B8F1-1C2AC3ED1A43}" type="slidenum">
              <a:rPr lang="de-DE" altLang="en-US">
                <a:solidFill>
                  <a:srgbClr val="000000"/>
                </a:solidFill>
              </a:rPr>
              <a:pPr/>
              <a:t>‹#›</a:t>
            </a:fld>
            <a:endParaRPr lang="de-DE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60513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6851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6933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3473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9991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2743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6022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120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12367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04674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rgbClr val="22222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</p:sp>
      <p:sp>
        <p:nvSpPr>
          <p:cNvPr id="53" name="Google Shape;53;p13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434343"/>
              </a:solidFill>
            </a:endParaRPr>
          </a:p>
        </p:txBody>
      </p:sp>
      <p:sp>
        <p:nvSpPr>
          <p:cNvPr id="54" name="Google Shape;54;p1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699693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st Recap">
  <p:cSld name="Post Recap">
    <p:bg>
      <p:bgPr>
        <a:solidFill>
          <a:srgbClr val="22222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58" name="Google Shape;58;p14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" name="Google Shape;59;p14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" name="Google Shape;60;p14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94648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" name="Google Shape;65;p15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" name="Google Shape;66;p1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" name="Google Shape;67;p15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2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1446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-44050" y="-38100"/>
            <a:ext cx="4139800" cy="5192625"/>
          </a:xfrm>
          <a:custGeom>
            <a:avLst/>
            <a:gdLst/>
            <a:ahLst/>
            <a:cxnLst/>
            <a:rect l="l" t="t" r="r" b="b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74" name="Google Shape;74;p16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3600"/>
              <a:buChar char="●"/>
              <a:defRPr sz="3600" i="1"/>
            </a:lvl1pPr>
            <a:lvl2pPr marL="914400" lvl="1" indent="-457200" rtl="0">
              <a:spcBef>
                <a:spcPts val="1600"/>
              </a:spcBef>
              <a:spcAft>
                <a:spcPts val="0"/>
              </a:spcAft>
              <a:buClr>
                <a:srgbClr val="980000"/>
              </a:buClr>
              <a:buSzPts val="3600"/>
              <a:buChar char="○"/>
              <a:defRPr sz="3600" i="1"/>
            </a:lvl2pPr>
            <a:lvl3pPr marL="1371600" lvl="2" indent="-457200" rtl="0">
              <a:spcBef>
                <a:spcPts val="1600"/>
              </a:spcBef>
              <a:spcAft>
                <a:spcPts val="0"/>
              </a:spcAft>
              <a:buClr>
                <a:srgbClr val="980000"/>
              </a:buClr>
              <a:buSzPts val="3600"/>
              <a:buChar char="■"/>
              <a:defRPr sz="3600" i="1"/>
            </a:lvl3pPr>
            <a:lvl4pPr marL="1828800" lvl="3" indent="-457200" rtl="0">
              <a:spcBef>
                <a:spcPts val="160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rtl="0">
              <a:spcBef>
                <a:spcPts val="160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rtl="0">
              <a:spcBef>
                <a:spcPts val="160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rtl="0">
              <a:spcBef>
                <a:spcPts val="160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rtl="0">
              <a:spcBef>
                <a:spcPts val="160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rtl="0">
              <a:spcBef>
                <a:spcPts val="1600"/>
              </a:spcBef>
              <a:spcAft>
                <a:spcPts val="160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7" name="Google Shape;77;p16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name="adj" fmla="val 51542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8" name="Google Shape;78;p16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name="adj" fmla="val 51542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Google Shape;80;p16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671320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748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50" y="178905"/>
            <a:ext cx="8497092" cy="462341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23849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</a:lstStyle>
          <a:p>
            <a:fld id="{7D737FF8-F5A1-4B15-9195-32D8A5121DA7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03.10.21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335295" y="4614421"/>
            <a:ext cx="5122280" cy="270000"/>
          </a:xfrm>
          <a:prstGeom prst="rect">
            <a:avLst/>
          </a:prstGeom>
        </p:spPr>
        <p:txBody>
          <a:bodyPr/>
          <a:lstStyle/>
          <a:p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687343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DC1E638-3F78-4E0D-883A-B278700C48C0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23850" y="641246"/>
            <a:ext cx="8496300" cy="25218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de-DE" noProof="0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8062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ags" Target="../tags/tag1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917347-BE2D-4EF2-BE9B-4FF4D917E0A9}"/>
              </a:ext>
            </a:extLst>
          </p:cNvPr>
          <p:cNvSpPr/>
          <p:nvPr userDrawn="1"/>
        </p:nvSpPr>
        <p:spPr>
          <a:xfrm>
            <a:off x="0" y="0"/>
            <a:ext cx="9144000" cy="44577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62B53-8713-4B28-98BA-D9854E7E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445770"/>
            <a:ext cx="8641080" cy="58293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829-2DFF-43FF-B59E-0E098CF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460" y="1131570"/>
            <a:ext cx="8641080" cy="3771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AB9C2A-BEE4-4D3C-BEC2-11F84CC73E93}"/>
              </a:ext>
            </a:extLst>
          </p:cNvPr>
          <p:cNvSpPr/>
          <p:nvPr userDrawn="1"/>
        </p:nvSpPr>
        <p:spPr>
          <a:xfrm>
            <a:off x="0" y="0"/>
            <a:ext cx="9144000" cy="41148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CF44D-3964-46BA-A422-08A6FB1B559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" y="137160"/>
            <a:ext cx="822960" cy="137160"/>
          </a:xfrm>
          <a:prstGeom prst="rect">
            <a:avLst/>
          </a:prstGeom>
        </p:spPr>
      </p:pic>
    </p:spTree>
    <p:custDataLst>
      <p:tags r:id="rId17"/>
    </p:custDataLst>
    <p:extLst>
      <p:ext uri="{BB962C8B-B14F-4D97-AF65-F5344CB8AC3E}">
        <p14:creationId xmlns:p14="http://schemas.microsoft.com/office/powerpoint/2010/main" val="83189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transition>
    <p:fade/>
  </p:transition>
  <p:txStyles>
    <p:titleStyle>
      <a:lvl1pPr algn="l" defTabSz="685800" rtl="0" eaLnBrk="1" latinLnBrk="0" hangingPunct="1">
        <a:lnSpc>
          <a:spcPct val="85000"/>
        </a:lnSpc>
        <a:spcBef>
          <a:spcPts val="900"/>
        </a:spcBef>
        <a:buNone/>
        <a:defRPr sz="225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685800" rtl="0" eaLnBrk="1" latinLnBrk="0" hangingPunct="1">
        <a:lnSpc>
          <a:spcPct val="90000"/>
        </a:lnSpc>
        <a:spcBef>
          <a:spcPts val="15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298847" indent="-126206" algn="l" defTabSz="685800" rtl="0" eaLnBrk="1" latinLnBrk="0" hangingPunct="1">
        <a:lnSpc>
          <a:spcPct val="90000"/>
        </a:lnSpc>
        <a:spcBef>
          <a:spcPts val="675"/>
        </a:spcBef>
        <a:buClr>
          <a:schemeClr val="accent2"/>
        </a:buClr>
        <a:buFont typeface="Arial" panose="020B0604020202020204" pitchFamily="34" charset="0"/>
        <a:buChar char="‒"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470297" indent="-126206" algn="l" defTabSz="685800" rtl="0" eaLnBrk="1" latinLnBrk="0" hangingPunct="1">
        <a:lnSpc>
          <a:spcPct val="90000"/>
        </a:lnSpc>
        <a:spcBef>
          <a:spcPts val="675"/>
        </a:spcBef>
        <a:buClr>
          <a:schemeClr val="accent2"/>
        </a:buClr>
        <a:buFont typeface="Arial" panose="020B0604020202020204" pitchFamily="34" charset="0"/>
        <a:buChar char="‒"/>
        <a:defRPr sz="1350" kern="1200">
          <a:solidFill>
            <a:schemeClr val="tx2"/>
          </a:solidFill>
          <a:latin typeface="+mn-lt"/>
          <a:ea typeface="+mn-ea"/>
          <a:cs typeface="+mn-cs"/>
        </a:defRPr>
      </a:lvl3pPr>
      <a:lvl4pPr marL="644129" indent="-126206" algn="l" defTabSz="685800" rtl="0" eaLnBrk="1" latinLnBrk="0" hangingPunct="1">
        <a:lnSpc>
          <a:spcPct val="90000"/>
        </a:lnSpc>
        <a:spcBef>
          <a:spcPts val="675"/>
        </a:spcBef>
        <a:buClr>
          <a:schemeClr val="accent2"/>
        </a:buClr>
        <a:buFont typeface="Arial" panose="020B0604020202020204" pitchFamily="34" charset="0"/>
        <a:buChar char="‒"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814388" indent="-126206" algn="l" defTabSz="685800" rtl="0" eaLnBrk="1" latinLnBrk="0" hangingPunct="1">
        <a:lnSpc>
          <a:spcPct val="90000"/>
        </a:lnSpc>
        <a:spcBef>
          <a:spcPts val="675"/>
        </a:spcBef>
        <a:buClr>
          <a:schemeClr val="accent2"/>
        </a:buClr>
        <a:buFont typeface="Arial" panose="020B0604020202020204" pitchFamily="34" charset="0"/>
        <a:buChar char="‒"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4118">
          <p15:clr>
            <a:srgbClr val="F26B43"/>
          </p15:clr>
        </p15:guide>
        <p15:guide id="4" orient="horz" pos="374">
          <p15:clr>
            <a:srgbClr val="F26B43"/>
          </p15:clr>
        </p15:guide>
        <p15:guide id="5" pos="211">
          <p15:clr>
            <a:srgbClr val="F26B43"/>
          </p15:clr>
        </p15:guide>
        <p15:guide id="6" pos="74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35B3B9-9732-8049-B290-ACB5725B1220}"/>
              </a:ext>
            </a:extLst>
          </p:cNvPr>
          <p:cNvSpPr/>
          <p:nvPr userDrawn="1"/>
        </p:nvSpPr>
        <p:spPr>
          <a:xfrm>
            <a:off x="0" y="0"/>
            <a:ext cx="9144000" cy="342900"/>
          </a:xfrm>
          <a:prstGeom prst="rect">
            <a:avLst/>
          </a:prstGeom>
          <a:solidFill>
            <a:srgbClr val="84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013" kern="1200">
              <a:solidFill>
                <a:srgbClr val="84898C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B5ED1-7D7B-D04E-B7DE-14CA68ECE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514351"/>
            <a:ext cx="8458200" cy="4118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11E822-35A1-B44E-A190-43A8F665DBB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99" y="0"/>
            <a:ext cx="942527" cy="3429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2FD2B6-6C20-2A4F-A6C0-A8390F6C0257}"/>
              </a:ext>
            </a:extLst>
          </p:cNvPr>
          <p:cNvCxnSpPr/>
          <p:nvPr userDrawn="1"/>
        </p:nvCxnSpPr>
        <p:spPr>
          <a:xfrm>
            <a:off x="1185630" y="85725"/>
            <a:ext cx="1" cy="1714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2F13953-B41B-AC4C-A0F2-428ABC2A8687}"/>
              </a:ext>
            </a:extLst>
          </p:cNvPr>
          <p:cNvSpPr txBox="1"/>
          <p:nvPr userDrawn="1"/>
        </p:nvSpPr>
        <p:spPr>
          <a:xfrm>
            <a:off x="342900" y="4841534"/>
            <a:ext cx="1714500" cy="923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buClrTx/>
              <a:buFontTx/>
              <a:buNone/>
              <a:defRPr/>
            </a:pPr>
            <a:r>
              <a:rPr lang="en-US" sz="600" kern="1200" dirty="0">
                <a:solidFill>
                  <a:srgbClr val="474747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rPr>
              <a:t>©2020 Discover Financial Services</a:t>
            </a:r>
            <a:r>
              <a:rPr lang="en-US" sz="600" kern="1200" dirty="0">
                <a:solidFill>
                  <a:srgbClr val="00548A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rPr>
              <a:t> | </a:t>
            </a:r>
            <a:fld id="{EF786444-7F1B-AD45-868C-939B305E1CA0}" type="slidenum">
              <a:rPr lang="en-US" sz="600" kern="1200" smtClean="0">
                <a:solidFill>
                  <a:srgbClr val="474747"/>
                </a:solidFill>
                <a:latin typeface="Helvetica Light" panose="020B0403020202020204" pitchFamily="34" charset="0"/>
                <a:ea typeface="+mn-ea"/>
                <a:cs typeface="Arial" panose="020B0604020202020204" pitchFamily="34" charset="0"/>
              </a:rPr>
              <a:pPr>
                <a:buClrTx/>
                <a:buFontTx/>
                <a:buNone/>
                <a:defRPr/>
              </a:pPr>
              <a:t>‹#›</a:t>
            </a:fld>
            <a:endParaRPr lang="en-US" sz="600" kern="1200" dirty="0">
              <a:solidFill>
                <a:srgbClr val="474747"/>
              </a:solidFill>
              <a:latin typeface="Helvetica Light" panose="020B0403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9CE0BE-A05E-704C-AECF-717FD44CD237}"/>
              </a:ext>
            </a:extLst>
          </p:cNvPr>
          <p:cNvSpPr txBox="1"/>
          <p:nvPr userDrawn="1"/>
        </p:nvSpPr>
        <p:spPr>
          <a:xfrm>
            <a:off x="1194834" y="79116"/>
            <a:ext cx="7615471" cy="184666"/>
          </a:xfrm>
          <a:prstGeom prst="rect">
            <a:avLst/>
          </a:prstGeom>
          <a:noFill/>
        </p:spPr>
        <p:txBody>
          <a:bodyPr wrap="square" lIns="123444" tIns="0" rIns="0" bIns="0" rtlCol="0" anchor="ctr">
            <a:spAutoFit/>
          </a:bodyPr>
          <a:lstStyle/>
          <a:p>
            <a:pPr>
              <a:buClrTx/>
              <a:buFontTx/>
              <a:buNone/>
              <a:defRPr/>
            </a:pPr>
            <a:r>
              <a:rPr lang="en-US" sz="1200" kern="1200" dirty="0">
                <a:solidFill>
                  <a:srgbClr val="FFFFFE"/>
                </a:solidFill>
                <a:latin typeface="Helvetica" pitchFamily="2" charset="0"/>
                <a:ea typeface="+mn-ea"/>
                <a:cs typeface="+mn-cs"/>
              </a:rPr>
              <a:t>Runway – One Year and Climbing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B7B5A7C-0A16-4974-9644-7942224993E7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2130" y="4402864"/>
            <a:ext cx="741871" cy="74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2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200" b="0" i="0" kern="1200">
          <a:solidFill>
            <a:schemeClr val="bg1"/>
          </a:solidFill>
          <a:latin typeface="Futura Medium" pitchFamily="2" charset="0"/>
          <a:ea typeface="+mj-ea"/>
          <a:cs typeface="+mj-cs"/>
        </a:defRPr>
      </a:lvl1pPr>
    </p:titleStyle>
    <p:bodyStyle>
      <a:lvl1pPr marL="171450" indent="-342900" algn="l" defTabSz="685800" rtl="0" eaLnBrk="1" latinLnBrk="0" hangingPunct="1">
        <a:lnSpc>
          <a:spcPct val="90000"/>
        </a:lnSpc>
        <a:spcBef>
          <a:spcPts val="750"/>
        </a:spcBef>
        <a:buClr>
          <a:srgbClr val="658DC6"/>
        </a:buClr>
        <a:buFontTx/>
        <a:buBlip>
          <a:blip r:embed="rId17"/>
        </a:buBlip>
        <a:defRPr sz="2100" b="0" i="0" kern="1200">
          <a:solidFill>
            <a:srgbClr val="454545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342900" algn="l" defTabSz="685800" rtl="0" eaLnBrk="1" latinLnBrk="0" hangingPunct="1">
        <a:lnSpc>
          <a:spcPct val="90000"/>
        </a:lnSpc>
        <a:spcBef>
          <a:spcPts val="375"/>
        </a:spcBef>
        <a:buClr>
          <a:srgbClr val="658DC6"/>
        </a:buClr>
        <a:buFontTx/>
        <a:buBlip>
          <a:blip r:embed="rId17"/>
        </a:buBlip>
        <a:defRPr sz="1800" b="0" i="0" kern="1200">
          <a:solidFill>
            <a:srgbClr val="454545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028700" indent="-342900" algn="l" defTabSz="685800" rtl="0" eaLnBrk="1" latinLnBrk="0" hangingPunct="1">
        <a:lnSpc>
          <a:spcPct val="90000"/>
        </a:lnSpc>
        <a:spcBef>
          <a:spcPts val="375"/>
        </a:spcBef>
        <a:buClr>
          <a:srgbClr val="658DC6"/>
        </a:buClr>
        <a:buFontTx/>
        <a:buBlip>
          <a:blip r:embed="rId17"/>
        </a:buBlip>
        <a:defRPr sz="1500" b="0" i="0" kern="1200">
          <a:solidFill>
            <a:srgbClr val="454545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371600" indent="-342900" algn="l" defTabSz="685800" rtl="0" eaLnBrk="1" latinLnBrk="0" hangingPunct="1">
        <a:lnSpc>
          <a:spcPct val="90000"/>
        </a:lnSpc>
        <a:spcBef>
          <a:spcPts val="375"/>
        </a:spcBef>
        <a:buClr>
          <a:srgbClr val="658DC6"/>
        </a:buClr>
        <a:buFontTx/>
        <a:buBlip>
          <a:blip r:embed="rId17"/>
        </a:buBlip>
        <a:defRPr sz="1350" b="0" i="0" kern="1200">
          <a:solidFill>
            <a:srgbClr val="454545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1714500" indent="-342900" algn="l" defTabSz="685800" rtl="0" eaLnBrk="1" latinLnBrk="0" hangingPunct="1">
        <a:lnSpc>
          <a:spcPct val="90000"/>
        </a:lnSpc>
        <a:spcBef>
          <a:spcPts val="375"/>
        </a:spcBef>
        <a:buClr>
          <a:srgbClr val="658DC6"/>
        </a:buClr>
        <a:buFontTx/>
        <a:buBlip>
          <a:blip r:embed="rId17"/>
        </a:buBlip>
        <a:defRPr sz="1350" b="0" i="0" kern="1200">
          <a:solidFill>
            <a:srgbClr val="454545"/>
          </a:solidFill>
          <a:latin typeface="Helvetica" pitchFamily="2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">
          <p15:clr>
            <a:srgbClr val="F26B43"/>
          </p15:clr>
        </p15:guide>
        <p15:guide id="3" orient="horz" pos="3888">
          <p15:clr>
            <a:srgbClr val="F26B43"/>
          </p15:clr>
        </p15:guide>
        <p15:guide id="4" pos="7392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4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96000" y="324000"/>
            <a:ext cx="8352000" cy="81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396000" y="1134000"/>
            <a:ext cx="8352000" cy="322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7667860" y="4563000"/>
            <a:ext cx="1080141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fld id="{FD1A9DAE-CBC5-424A-B69F-21811FC1E509}" type="datetime1">
              <a:rPr lang="en-US" kern="1200" smtClean="0">
                <a:solidFill>
                  <a:prstClr val="white">
                    <a:lumMod val="50000"/>
                  </a:prstClr>
                </a:solidFill>
                <a:latin typeface="Calibri Light"/>
                <a:ea typeface="+mn-ea"/>
                <a:cs typeface="+mn-cs"/>
              </a:rPr>
              <a:pPr>
                <a:buClrTx/>
                <a:buFontTx/>
                <a:buNone/>
              </a:pPr>
              <a:t>10/3/21</a:t>
            </a:fld>
            <a:endParaRPr lang="en-US" kern="1200" dirty="0">
              <a:solidFill>
                <a:prstClr val="white">
                  <a:lumMod val="50000"/>
                </a:prstClr>
              </a:solidFill>
              <a:latin typeface="Calibri Light"/>
              <a:ea typeface="+mn-ea"/>
              <a:cs typeface="+mn-cs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2951484" y="4563000"/>
            <a:ext cx="3240422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r>
              <a:rPr lang="en-US" kern="1200" dirty="0">
                <a:solidFill>
                  <a:prstClr val="white">
                    <a:lumMod val="50000"/>
                  </a:prstClr>
                </a:solidFill>
                <a:latin typeface="Calibri Light"/>
                <a:ea typeface="+mn-ea"/>
                <a:cs typeface="+mn-cs"/>
              </a:rPr>
              <a:t>Footer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396000" y="4563000"/>
            <a:ext cx="675088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fld id="{02CEFE82-39F2-4F47-8A0C-D5AB3496FA5C}" type="slidenum">
              <a:rPr lang="en-US" kern="1200" smtClean="0">
                <a:solidFill>
                  <a:prstClr val="white">
                    <a:lumMod val="50000"/>
                  </a:prstClr>
                </a:solidFill>
                <a:latin typeface="Calibri Light"/>
                <a:ea typeface="+mn-ea"/>
                <a:cs typeface="+mn-cs"/>
              </a:rPr>
              <a:pPr>
                <a:buClrTx/>
                <a:buFontTx/>
                <a:buNone/>
              </a:pPr>
              <a:t>‹#›</a:t>
            </a:fld>
            <a:endParaRPr lang="en-US" kern="1200" dirty="0">
              <a:solidFill>
                <a:prstClr val="white">
                  <a:lumMod val="50000"/>
                </a:prstClr>
              </a:solidFill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00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500" indent="-202500" algn="l" defTabSz="685800" rtl="0" eaLnBrk="1" latinLnBrk="0" hangingPunct="1">
        <a:lnSpc>
          <a:spcPct val="90000"/>
        </a:lnSpc>
        <a:spcBef>
          <a:spcPts val="0"/>
        </a:spcBef>
        <a:spcAft>
          <a:spcPts val="750"/>
        </a:spcAft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02500" algn="l" defTabSz="685800" rtl="0" eaLnBrk="1" latinLnBrk="0" hangingPunct="1">
        <a:lnSpc>
          <a:spcPct val="90000"/>
        </a:lnSpc>
        <a:spcBef>
          <a:spcPts val="0"/>
        </a:spcBef>
        <a:spcAft>
          <a:spcPts val="750"/>
        </a:spcAft>
        <a:buFont typeface="Calibri Light" panose="020F0302020204030204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02500" algn="l" defTabSz="685800" rtl="0" eaLnBrk="1" latinLnBrk="0" hangingPunct="1">
        <a:lnSpc>
          <a:spcPct val="90000"/>
        </a:lnSpc>
        <a:spcBef>
          <a:spcPts val="0"/>
        </a:spcBef>
        <a:spcAft>
          <a:spcPts val="750"/>
        </a:spcAft>
        <a:buFont typeface="Calibri Light" panose="020F030202020403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02500" algn="l" defTabSz="685800" rtl="0" eaLnBrk="1" latinLnBrk="0" hangingPunct="1">
        <a:lnSpc>
          <a:spcPct val="90000"/>
        </a:lnSpc>
        <a:spcBef>
          <a:spcPts val="0"/>
        </a:spcBef>
        <a:spcAft>
          <a:spcPts val="750"/>
        </a:spcAft>
        <a:buFont typeface="Calibri Light" panose="020F0302020204030204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02500" algn="l" defTabSz="685800" rtl="0" eaLnBrk="1" latinLnBrk="0" hangingPunct="1">
        <a:lnSpc>
          <a:spcPct val="90000"/>
        </a:lnSpc>
        <a:spcBef>
          <a:spcPts val="0"/>
        </a:spcBef>
        <a:spcAft>
          <a:spcPts val="750"/>
        </a:spcAft>
        <a:buFont typeface="Calibri Light" panose="020F0302020204030204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96000" y="324000"/>
            <a:ext cx="8352000" cy="81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396000" y="1134000"/>
            <a:ext cx="8352000" cy="322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7667860" y="4563000"/>
            <a:ext cx="1080141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fld id="{FD1A9DAE-CBC5-424A-B69F-21811FC1E509}" type="datetime1">
              <a:rPr lang="en-US" kern="1200" smtClean="0">
                <a:solidFill>
                  <a:prstClr val="white">
                    <a:lumMod val="50000"/>
                  </a:prstClr>
                </a:solidFill>
                <a:latin typeface="Calibri Light"/>
                <a:ea typeface="+mn-ea"/>
                <a:cs typeface="+mn-cs"/>
              </a:rPr>
              <a:pPr>
                <a:buClrTx/>
                <a:buFontTx/>
                <a:buNone/>
              </a:pPr>
              <a:t>10/3/21</a:t>
            </a:fld>
            <a:endParaRPr lang="en-US" kern="1200" dirty="0">
              <a:solidFill>
                <a:prstClr val="white">
                  <a:lumMod val="50000"/>
                </a:prstClr>
              </a:solidFill>
              <a:latin typeface="Calibri Light"/>
              <a:ea typeface="+mn-ea"/>
              <a:cs typeface="+mn-cs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2951484" y="4563000"/>
            <a:ext cx="3240422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r>
              <a:rPr lang="en-US" kern="1200">
                <a:solidFill>
                  <a:prstClr val="white">
                    <a:lumMod val="50000"/>
                  </a:prstClr>
                </a:solidFill>
                <a:latin typeface="Calibri Light"/>
                <a:ea typeface="+mn-ea"/>
                <a:cs typeface="+mn-cs"/>
              </a:rPr>
              <a:t>Footer</a:t>
            </a:r>
            <a:endParaRPr lang="en-US" kern="1200" dirty="0">
              <a:solidFill>
                <a:prstClr val="white">
                  <a:lumMod val="50000"/>
                </a:prstClr>
              </a:solidFill>
              <a:latin typeface="Calibri Light"/>
              <a:ea typeface="+mn-ea"/>
              <a:cs typeface="+mn-cs"/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396000" y="4563000"/>
            <a:ext cx="675088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fld id="{02CEFE82-39F2-4F47-8A0C-D5AB3496FA5C}" type="slidenum">
              <a:rPr lang="en-US" kern="1200" smtClean="0">
                <a:solidFill>
                  <a:prstClr val="white">
                    <a:lumMod val="50000"/>
                  </a:prstClr>
                </a:solidFill>
                <a:latin typeface="Calibri Light"/>
                <a:ea typeface="+mn-ea"/>
                <a:cs typeface="+mn-cs"/>
              </a:rPr>
              <a:pPr>
                <a:buClrTx/>
                <a:buFontTx/>
                <a:buNone/>
              </a:pPr>
              <a:t>‹#›</a:t>
            </a:fld>
            <a:endParaRPr lang="en-US" kern="1200" dirty="0">
              <a:solidFill>
                <a:prstClr val="white">
                  <a:lumMod val="50000"/>
                </a:prstClr>
              </a:solidFill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123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500" indent="-202500" algn="l" defTabSz="685800" rtl="0" eaLnBrk="1" latinLnBrk="0" hangingPunct="1">
        <a:lnSpc>
          <a:spcPct val="90000"/>
        </a:lnSpc>
        <a:spcBef>
          <a:spcPts val="0"/>
        </a:spcBef>
        <a:spcAft>
          <a:spcPts val="750"/>
        </a:spcAft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02500" algn="l" defTabSz="685800" rtl="0" eaLnBrk="1" latinLnBrk="0" hangingPunct="1">
        <a:lnSpc>
          <a:spcPct val="90000"/>
        </a:lnSpc>
        <a:spcBef>
          <a:spcPts val="0"/>
        </a:spcBef>
        <a:spcAft>
          <a:spcPts val="750"/>
        </a:spcAft>
        <a:buFont typeface="Calibri Light" panose="020F0302020204030204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02500" algn="l" defTabSz="685800" rtl="0" eaLnBrk="1" latinLnBrk="0" hangingPunct="1">
        <a:lnSpc>
          <a:spcPct val="90000"/>
        </a:lnSpc>
        <a:spcBef>
          <a:spcPts val="0"/>
        </a:spcBef>
        <a:spcAft>
          <a:spcPts val="750"/>
        </a:spcAft>
        <a:buFont typeface="Calibri Light" panose="020F030202020403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02500" algn="l" defTabSz="685800" rtl="0" eaLnBrk="1" latinLnBrk="0" hangingPunct="1">
        <a:lnSpc>
          <a:spcPct val="90000"/>
        </a:lnSpc>
        <a:spcBef>
          <a:spcPts val="0"/>
        </a:spcBef>
        <a:spcAft>
          <a:spcPts val="750"/>
        </a:spcAft>
        <a:buFont typeface="Calibri Light" panose="020F0302020204030204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02500" algn="l" defTabSz="685800" rtl="0" eaLnBrk="1" latinLnBrk="0" hangingPunct="1">
        <a:lnSpc>
          <a:spcPct val="90000"/>
        </a:lnSpc>
        <a:spcBef>
          <a:spcPts val="0"/>
        </a:spcBef>
        <a:spcAft>
          <a:spcPts val="750"/>
        </a:spcAft>
        <a:buFont typeface="Calibri Light" panose="020F0302020204030204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14326" y="89298"/>
            <a:ext cx="8520113" cy="45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das Titelformat zu bearbeiten</a:t>
            </a:r>
          </a:p>
        </p:txBody>
      </p:sp>
      <p:sp>
        <p:nvSpPr>
          <p:cNvPr id="1029" name="Rectangle 10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19076" y="4806553"/>
            <a:ext cx="134302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75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de-DE" altLang="en-US" kern="1200">
                <a:latin typeface="Arial" panose="020B0604020202020204" pitchFamily="34" charset="0"/>
                <a:ea typeface="+mn-ea"/>
                <a:cs typeface="+mn-cs"/>
              </a:rPr>
              <a:t>Page </a:t>
            </a:r>
            <a:r>
              <a:rPr lang="de-DE" altLang="en-US" kern="1200">
                <a:latin typeface="Arial" panose="020B0604020202020204" pitchFamily="34" charset="0"/>
                <a:ea typeface="+mn-ea"/>
                <a:cs typeface="+mn-cs"/>
                <a:sym typeface="Wingdings" panose="05000000000000000000" pitchFamily="2" charset="2"/>
              </a:rPr>
              <a:t></a:t>
            </a:r>
            <a:r>
              <a:rPr lang="de-DE" altLang="en-US" kern="1200">
                <a:latin typeface="Arial" panose="020B0604020202020204" pitchFamily="34" charset="0"/>
                <a:ea typeface="+mn-ea"/>
                <a:cs typeface="+mn-cs"/>
              </a:rPr>
              <a:t> </a:t>
            </a:r>
            <a:fld id="{90C8E47B-8F97-4C52-BC6A-A9B297C2CB54}" type="slidenum">
              <a:rPr lang="de-DE" altLang="en-US" kern="1200" smtClean="0">
                <a:latin typeface="Arial" panose="020B0604020202020204" pitchFamily="34" charset="0"/>
                <a:ea typeface="+mn-ea"/>
                <a:cs typeface="+mn-cs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‹#›</a:t>
            </a:fld>
            <a:endParaRPr lang="de-DE" altLang="en-US" kern="1200"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0" name="Rectangle 12"/>
          <p:cNvSpPr>
            <a:spLocks noGrp="1" noChangeArrowheads="1"/>
          </p:cNvSpPr>
          <p:nvPr>
            <p:ph type="body" idx="1"/>
          </p:nvPr>
        </p:nvSpPr>
        <p:spPr bwMode="gray">
          <a:xfrm>
            <a:off x="314326" y="1210866"/>
            <a:ext cx="8524875" cy="329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die Formate des Vorlagentextes zu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gray">
          <a:xfrm>
            <a:off x="7192964" y="4697016"/>
            <a:ext cx="1646237" cy="283369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</a:gra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de-DE" altLang="en-US" sz="1200" b="1" kern="1200">
                <a:solidFill>
                  <a:srgbClr val="000000"/>
                </a:solidFill>
                <a:ea typeface="+mn-ea"/>
                <a:cs typeface="+mn-cs"/>
              </a:rPr>
              <a:t>YOUR LOGO</a:t>
            </a:r>
          </a:p>
        </p:txBody>
      </p:sp>
    </p:spTree>
    <p:extLst>
      <p:ext uri="{BB962C8B-B14F-4D97-AF65-F5344CB8AC3E}">
        <p14:creationId xmlns:p14="http://schemas.microsoft.com/office/powerpoint/2010/main" val="3871739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ransition spd="med">
    <p:fade/>
  </p:transition>
  <p:hf sldNum="0" hd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95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95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95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95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950" b="1">
          <a:solidFill>
            <a:schemeClr val="tx1"/>
          </a:solidFill>
          <a:latin typeface="Arial" panose="020B0604020202020204" pitchFamily="34" charset="0"/>
        </a:defRPr>
      </a:lvl5pPr>
      <a:lvl6pPr marL="3429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950" b="1">
          <a:solidFill>
            <a:schemeClr val="tx1"/>
          </a:solidFill>
          <a:latin typeface="Arial" panose="020B0604020202020204" pitchFamily="34" charset="0"/>
        </a:defRPr>
      </a:lvl6pPr>
      <a:lvl7pPr marL="6858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950" b="1">
          <a:solidFill>
            <a:schemeClr val="tx1"/>
          </a:solidFill>
          <a:latin typeface="Arial" panose="020B0604020202020204" pitchFamily="34" charset="0"/>
        </a:defRPr>
      </a:lvl7pPr>
      <a:lvl8pPr marL="10287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950" b="1">
          <a:solidFill>
            <a:schemeClr val="tx1"/>
          </a:solidFill>
          <a:latin typeface="Arial" panose="020B0604020202020204" pitchFamily="34" charset="0"/>
        </a:defRPr>
      </a:lvl8pPr>
      <a:lvl9pPr marL="1371600"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195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142875" indent="-142875" algn="l" rtl="0" eaLnBrk="0" fontAlgn="base" hangingPunct="0">
        <a:spcBef>
          <a:spcPct val="6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141685" algn="l" rtl="0" eaLnBrk="0" fontAlgn="base" hangingPunct="0">
        <a:spcBef>
          <a:spcPct val="30000"/>
        </a:spcBef>
        <a:spcAft>
          <a:spcPct val="0"/>
        </a:spcAft>
        <a:buClr>
          <a:schemeClr val="accent1"/>
        </a:buClr>
        <a:buChar char="-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421481" indent="-134541" algn="l" rtl="0" eaLnBrk="0" fontAlgn="base" hangingPunct="0">
        <a:spcBef>
          <a:spcPct val="30000"/>
        </a:spcBef>
        <a:spcAft>
          <a:spcPct val="0"/>
        </a:spcAft>
        <a:buClr>
          <a:schemeClr val="accent1"/>
        </a:buClr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263" indent="-153591" algn="l" rtl="0" eaLnBrk="0" fontAlgn="base" hangingPunct="0">
        <a:spcBef>
          <a:spcPct val="30000"/>
        </a:spcBef>
        <a:spcAft>
          <a:spcPct val="0"/>
        </a:spcAft>
        <a:buClr>
          <a:schemeClr val="accent1"/>
        </a:buClr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88194" indent="-126206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7078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5.xml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6.xml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7.xml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3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9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0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238" y="445293"/>
            <a:ext cx="7840124" cy="1852136"/>
          </a:xfrm>
        </p:spPr>
        <p:txBody>
          <a:bodyPr>
            <a:normAutofit/>
          </a:bodyPr>
          <a:lstStyle/>
          <a:p>
            <a:r>
              <a:rPr lang="en-US" dirty="0"/>
              <a:t>Build your craft with Discover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Discover Sans" pitchFamily="2" charset="0"/>
                <a:ea typeface="Discover Sans" pitchFamily="2" charset="0"/>
              </a:rPr>
              <a:t>Angel Diaz, VP Technology Capabilities &amp; Innovation</a:t>
            </a:r>
            <a:br>
              <a:rPr lang="en-US" dirty="0">
                <a:latin typeface="Discover Sans" pitchFamily="2" charset="0"/>
                <a:ea typeface="Discover Sans" pitchFamily="2" charset="0"/>
              </a:rPr>
            </a:br>
            <a:r>
              <a:rPr lang="en-US" dirty="0">
                <a:latin typeface="Discover Sans" pitchFamily="2" charset="0"/>
                <a:ea typeface="Discover Sans" pitchFamily="2" charset="0"/>
              </a:rPr>
              <a:t>Sheila Lodhia, VP Application Development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43238" y="3086578"/>
            <a:ext cx="5232288" cy="671404"/>
            <a:chOff x="1691640" y="2804504"/>
            <a:chExt cx="5232288" cy="67140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4592" y="2814040"/>
              <a:ext cx="647570" cy="65233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9473" y="2814040"/>
              <a:ext cx="647570" cy="6523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3247" y="2814040"/>
              <a:ext cx="647570" cy="65233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1640" y="2816421"/>
              <a:ext cx="652333" cy="64757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4354" y="2804504"/>
              <a:ext cx="699574" cy="67140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398249" y="2878596"/>
              <a:ext cx="2606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Montserrat"/>
                  <a:ea typeface="Montserrat"/>
                  <a:cs typeface="Montserrat"/>
                  <a:sym typeface="Montserrat"/>
                </a:rPr>
                <a:t>+</a:t>
              </a:r>
              <a:endParaRPr lang="en-US" sz="28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89371" y="2878596"/>
              <a:ext cx="2606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Montserrat"/>
                  <a:ea typeface="Montserrat"/>
                  <a:cs typeface="Montserrat"/>
                  <a:sym typeface="Montserrat"/>
                </a:rPr>
                <a:t>+</a:t>
              </a:r>
              <a:endParaRPr lang="en-US" sz="28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41154" y="2878596"/>
              <a:ext cx="2606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Montserrat"/>
                  <a:ea typeface="Montserrat"/>
                  <a:cs typeface="Montserrat"/>
                  <a:sym typeface="Montserrat"/>
                </a:rPr>
                <a:t>+</a:t>
              </a:r>
              <a:endParaRPr lang="en-US" sz="28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83427" y="2878596"/>
              <a:ext cx="2606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Montserrat"/>
                  <a:ea typeface="Montserrat"/>
                  <a:cs typeface="Montserrat"/>
                  <a:sym typeface="Montserrat"/>
                </a:rPr>
                <a:t>=</a:t>
              </a:r>
              <a:endParaRPr lang="en-US" sz="2800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0" y="4897279"/>
            <a:ext cx="704413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Discover Sans" pitchFamily="2" charset="0"/>
                <a:ea typeface="Discover Sans" pitchFamily="2" charset="0"/>
              </a:rPr>
              <a:t>The opinions expressed in this presentation are those of the presenter, in their individual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951922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eft-Right Arrow 14"/>
          <p:cNvSpPr/>
          <p:nvPr/>
        </p:nvSpPr>
        <p:spPr>
          <a:xfrm>
            <a:off x="1" y="1993629"/>
            <a:ext cx="8924192" cy="796909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BD5EB2-FFCE-4EEE-B5B6-BC3713C0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445770"/>
            <a:ext cx="8641080" cy="582930"/>
          </a:xfrm>
        </p:spPr>
        <p:txBody>
          <a:bodyPr/>
          <a:lstStyle/>
          <a:p>
            <a:r>
              <a:rPr lang="en-US" dirty="0">
                <a:latin typeface="Discover Sans" pitchFamily="2" charset="0"/>
                <a:ea typeface="Discover Sans" pitchFamily="2" charset="0"/>
              </a:rPr>
              <a:t>Our Discover Dojo Approach: Get your Mojo!</a:t>
            </a:r>
          </a:p>
        </p:txBody>
      </p:sp>
      <p:grpSp>
        <p:nvGrpSpPr>
          <p:cNvPr id="4" name="Gruppieren 4"/>
          <p:cNvGrpSpPr/>
          <p:nvPr/>
        </p:nvGrpSpPr>
        <p:grpSpPr bwMode="gray">
          <a:xfrm>
            <a:off x="1" y="4151636"/>
            <a:ext cx="9143999" cy="985588"/>
            <a:chOff x="0" y="4572060"/>
            <a:chExt cx="12190413" cy="2274509"/>
          </a:xfrm>
          <a:solidFill>
            <a:schemeClr val="tx2"/>
          </a:solidFill>
        </p:grpSpPr>
        <p:sp>
          <p:nvSpPr>
            <p:cNvPr id="5" name="Rectangle 20"/>
            <p:cNvSpPr>
              <a:spLocks noChangeArrowheads="1"/>
            </p:cNvSpPr>
            <p:nvPr/>
          </p:nvSpPr>
          <p:spPr bwMode="gray">
            <a:xfrm>
              <a:off x="0" y="4572060"/>
              <a:ext cx="12190413" cy="227450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405000" tIns="34290" rIns="40500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dirty="0">
                  <a:solidFill>
                    <a:prstClr val="white"/>
                  </a:solidFill>
                </a:rPr>
                <a:t>The Dojo helps Product Teams harden a set of core competencies, building a baseline of experience to grow from. Beyond the core competencies, the Dojo Experience is </a:t>
              </a:r>
              <a:r>
                <a:rPr lang="en-US" sz="1200" b="1" dirty="0">
                  <a:solidFill>
                    <a:prstClr val="white"/>
                  </a:solidFill>
                </a:rPr>
                <a:t>tailored to the team’s specific needs Meeting Teams Where They Are.</a:t>
              </a:r>
            </a:p>
          </p:txBody>
        </p:sp>
        <p:sp>
          <p:nvSpPr>
            <p:cNvPr id="7" name="Gleichschenkliges Dreieck 6"/>
            <p:cNvSpPr/>
            <p:nvPr/>
          </p:nvSpPr>
          <p:spPr bwMode="gray">
            <a:xfrm rot="10800000">
              <a:off x="539999" y="4572060"/>
              <a:ext cx="543550" cy="266184"/>
            </a:xfrm>
            <a:prstGeom prst="triangl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46908" y="976535"/>
            <a:ext cx="1930948" cy="2831097"/>
            <a:chOff x="946908" y="976535"/>
            <a:chExt cx="1930948" cy="2831097"/>
          </a:xfrm>
        </p:grpSpPr>
        <p:sp>
          <p:nvSpPr>
            <p:cNvPr id="16" name="Rectangle 15"/>
            <p:cNvSpPr/>
            <p:nvPr/>
          </p:nvSpPr>
          <p:spPr>
            <a:xfrm>
              <a:off x="946908" y="2449990"/>
              <a:ext cx="1930947" cy="7064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>
                <a:solidFill>
                  <a:prstClr val="white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946908" y="976535"/>
              <a:ext cx="1930948" cy="2831097"/>
              <a:chOff x="0" y="386373"/>
              <a:chExt cx="2955737" cy="433361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386373"/>
                <a:ext cx="2955736" cy="814006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4067290"/>
                <a:ext cx="2955737" cy="65269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200379"/>
                <a:ext cx="2955737" cy="1491495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2902142"/>
                <a:ext cx="2955737" cy="1127061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2745286"/>
                <a:ext cx="2955736" cy="101921"/>
              </a:xfrm>
              <a:prstGeom prst="rect">
                <a:avLst/>
              </a:prstGeom>
            </p:spPr>
          </p:pic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1192" y="1462078"/>
            <a:ext cx="4920920" cy="186001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-17637" y="49510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white"/>
                </a:solidFill>
              </a:rPr>
              <a:t>©2021 Discover Financial Services - Confidential and Proprietary - Do not copy or distribute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41985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BD5EB2-FFCE-4EEE-B5B6-BC3713C0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445770"/>
            <a:ext cx="8641080" cy="582930"/>
          </a:xfrm>
        </p:spPr>
        <p:txBody>
          <a:bodyPr/>
          <a:lstStyle/>
          <a:p>
            <a:r>
              <a:rPr lang="en-US" dirty="0">
                <a:latin typeface="Discover Sans" pitchFamily="2" charset="0"/>
                <a:ea typeface="Discover Sans" pitchFamily="2" charset="0"/>
              </a:rPr>
              <a:t>Each team </a:t>
            </a:r>
            <a:r>
              <a:rPr lang="en-US" dirty="0"/>
              <a:t>continuously</a:t>
            </a:r>
            <a:r>
              <a:rPr lang="en-US" b="0" dirty="0"/>
              <a:t> </a:t>
            </a:r>
            <a:r>
              <a:rPr lang="en-US" dirty="0">
                <a:latin typeface="Discover Sans" pitchFamily="2" charset="0"/>
                <a:ea typeface="Discover Sans" pitchFamily="2" charset="0"/>
              </a:rPr>
              <a:t>improves and are guided by metrics</a:t>
            </a:r>
          </a:p>
        </p:txBody>
      </p:sp>
      <p:grpSp>
        <p:nvGrpSpPr>
          <p:cNvPr id="22" name="Gruppieren 4"/>
          <p:cNvGrpSpPr/>
          <p:nvPr/>
        </p:nvGrpSpPr>
        <p:grpSpPr bwMode="gray">
          <a:xfrm>
            <a:off x="1" y="4151636"/>
            <a:ext cx="9143999" cy="985588"/>
            <a:chOff x="0" y="4572060"/>
            <a:chExt cx="12190413" cy="2274509"/>
          </a:xfrm>
          <a:solidFill>
            <a:schemeClr val="tx2"/>
          </a:solidFill>
        </p:grpSpPr>
        <p:sp>
          <p:nvSpPr>
            <p:cNvPr id="23" name="Rectangle 20"/>
            <p:cNvSpPr>
              <a:spLocks noChangeArrowheads="1"/>
            </p:cNvSpPr>
            <p:nvPr/>
          </p:nvSpPr>
          <p:spPr bwMode="gray">
            <a:xfrm>
              <a:off x="0" y="4572060"/>
              <a:ext cx="12190413" cy="227450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405000" tIns="34290" rIns="40500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dirty="0">
                  <a:solidFill>
                    <a:prstClr val="white"/>
                  </a:solidFill>
                </a:rPr>
                <a:t>Through our process we were able to help the teams understand, automate, measure </a:t>
              </a:r>
              <a:br>
                <a:rPr lang="en-US" sz="1200" dirty="0">
                  <a:solidFill>
                    <a:prstClr val="white"/>
                  </a:solidFill>
                </a:rPr>
              </a:br>
              <a:r>
                <a:rPr lang="en-US" sz="1200" dirty="0">
                  <a:solidFill>
                    <a:prstClr val="white"/>
                  </a:solidFill>
                </a:rPr>
                <a:t>and baseline current state and target states across of variety of metric types. </a:t>
              </a:r>
              <a:br>
                <a:rPr lang="en-US" sz="1200" dirty="0">
                  <a:solidFill>
                    <a:prstClr val="white"/>
                  </a:solidFill>
                </a:rPr>
              </a:br>
              <a:br>
                <a:rPr lang="en-US" sz="1200" dirty="0">
                  <a:solidFill>
                    <a:prstClr val="white"/>
                  </a:solidFill>
                </a:rPr>
              </a:br>
              <a:r>
                <a:rPr lang="en-US" sz="1200" b="1" dirty="0">
                  <a:solidFill>
                    <a:prstClr val="white"/>
                  </a:solidFill>
                </a:rPr>
                <a:t>Why does this matter? </a:t>
              </a:r>
              <a:r>
                <a:rPr lang="en-US" sz="1200" dirty="0">
                  <a:solidFill>
                    <a:prstClr val="white"/>
                  </a:solidFill>
                </a:rPr>
                <a:t>Speed to market, space to innovate, ability to incorporate more features, employee </a:t>
              </a:r>
              <a:r>
                <a:rPr lang="en-US" sz="1200" dirty="0" err="1">
                  <a:solidFill>
                    <a:prstClr val="white"/>
                  </a:solidFill>
                </a:rPr>
                <a:t>craftmapship</a:t>
              </a:r>
              <a:r>
                <a:rPr lang="en-US" sz="1200" dirty="0">
                  <a:solidFill>
                    <a:prstClr val="white"/>
                  </a:solidFill>
                </a:rPr>
                <a:t>.</a:t>
              </a:r>
            </a:p>
            <a:p>
              <a:pPr algn="ctr"/>
              <a:endParaRPr 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24" name="Gleichschenkliges Dreieck 6"/>
            <p:cNvSpPr/>
            <p:nvPr/>
          </p:nvSpPr>
          <p:spPr bwMode="gray">
            <a:xfrm rot="10800000">
              <a:off x="539999" y="4572060"/>
              <a:ext cx="543550" cy="266184"/>
            </a:xfrm>
            <a:prstGeom prst="triangl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D9FBC33-E567-472D-97EA-0D6B40734318}"/>
              </a:ext>
            </a:extLst>
          </p:cNvPr>
          <p:cNvGrpSpPr/>
          <p:nvPr/>
        </p:nvGrpSpPr>
        <p:grpSpPr>
          <a:xfrm>
            <a:off x="1149800" y="1527178"/>
            <a:ext cx="1199578" cy="2123722"/>
            <a:chOff x="1955525" y="2217573"/>
            <a:chExt cx="1599437" cy="2831629"/>
          </a:xfrm>
        </p:grpSpPr>
        <p:sp>
          <p:nvSpPr>
            <p:cNvPr id="66" name="Google Shape;162;p28">
              <a:extLst>
                <a:ext uri="{FF2B5EF4-FFF2-40B4-BE49-F238E27FC236}">
                  <a16:creationId xmlns:a16="http://schemas.microsoft.com/office/drawing/2014/main" id="{4136F2DF-1D18-4399-B87D-F843FC234C23}"/>
                </a:ext>
              </a:extLst>
            </p:cNvPr>
            <p:cNvSpPr/>
            <p:nvPr/>
          </p:nvSpPr>
          <p:spPr>
            <a:xfrm>
              <a:off x="1993127" y="2217573"/>
              <a:ext cx="1561835" cy="2831629"/>
            </a:xfrm>
            <a:prstGeom prst="rect">
              <a:avLst/>
            </a:prstGeom>
            <a:solidFill>
              <a:srgbClr val="EC6B2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defRPr/>
              </a:pPr>
              <a:endParaRPr sz="1050"/>
            </a:p>
          </p:txBody>
        </p:sp>
        <p:sp>
          <p:nvSpPr>
            <p:cNvPr id="67" name="Google Shape;163;p28">
              <a:extLst>
                <a:ext uri="{FF2B5EF4-FFF2-40B4-BE49-F238E27FC236}">
                  <a16:creationId xmlns:a16="http://schemas.microsoft.com/office/drawing/2014/main" id="{A7CE83F7-92CE-4E73-958F-D1584A2C4026}"/>
                </a:ext>
              </a:extLst>
            </p:cNvPr>
            <p:cNvSpPr/>
            <p:nvPr/>
          </p:nvSpPr>
          <p:spPr>
            <a:xfrm>
              <a:off x="1955525" y="2270398"/>
              <a:ext cx="1561835" cy="2611344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EC6B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defRPr/>
              </a:pPr>
              <a:endParaRPr sz="1050"/>
            </a:p>
          </p:txBody>
        </p:sp>
        <p:sp>
          <p:nvSpPr>
            <p:cNvPr id="68" name="Google Shape;164;p28">
              <a:extLst>
                <a:ext uri="{FF2B5EF4-FFF2-40B4-BE49-F238E27FC236}">
                  <a16:creationId xmlns:a16="http://schemas.microsoft.com/office/drawing/2014/main" id="{D6DE6F50-A615-4404-B526-F192459A7B87}"/>
                </a:ext>
              </a:extLst>
            </p:cNvPr>
            <p:cNvSpPr/>
            <p:nvPr/>
          </p:nvSpPr>
          <p:spPr>
            <a:xfrm>
              <a:off x="2027509" y="2998366"/>
              <a:ext cx="1428183" cy="5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/>
              <a:r>
                <a:rPr lang="en" sz="1050" b="1" dirty="0">
                  <a:solidFill>
                    <a:srgbClr val="EC6B29"/>
                  </a:solidFill>
                </a:rPr>
                <a:t>Lead Time</a:t>
              </a:r>
              <a:endParaRPr sz="1050" b="1" dirty="0">
                <a:solidFill>
                  <a:srgbClr val="EC6B29"/>
                </a:solidFill>
              </a:endParaRPr>
            </a:p>
          </p:txBody>
        </p:sp>
        <p:sp>
          <p:nvSpPr>
            <p:cNvPr id="69" name="Google Shape;165;p28">
              <a:extLst>
                <a:ext uri="{FF2B5EF4-FFF2-40B4-BE49-F238E27FC236}">
                  <a16:creationId xmlns:a16="http://schemas.microsoft.com/office/drawing/2014/main" id="{57448473-8EE2-4F76-940F-65A526C9E944}"/>
                </a:ext>
              </a:extLst>
            </p:cNvPr>
            <p:cNvSpPr/>
            <p:nvPr/>
          </p:nvSpPr>
          <p:spPr>
            <a:xfrm>
              <a:off x="2027509" y="3488037"/>
              <a:ext cx="1428183" cy="7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>
                <a:buSzPts val="1100"/>
              </a:pPr>
              <a:r>
                <a:rPr lang="en" sz="900" dirty="0">
                  <a:cs typeface="Helvetica" panose="020B0604020202020204" pitchFamily="34" charset="0"/>
                </a:rPr>
                <a:t>The </a:t>
              </a:r>
              <a:r>
                <a:rPr lang="en-US" sz="900" dirty="0">
                  <a:cs typeface="Helvetica" panose="020B0604020202020204" pitchFamily="34" charset="0"/>
                </a:rPr>
                <a:t>time between task creation and work completed</a:t>
              </a:r>
              <a:endParaRPr sz="900" dirty="0">
                <a:solidFill>
                  <a:srgbClr val="1D7E74"/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70" name="Google Shape;166;p28">
              <a:extLst>
                <a:ext uri="{FF2B5EF4-FFF2-40B4-BE49-F238E27FC236}">
                  <a16:creationId xmlns:a16="http://schemas.microsoft.com/office/drawing/2014/main" id="{6A44C9F9-F409-41F9-A961-E8701F43E551}"/>
                </a:ext>
              </a:extLst>
            </p:cNvPr>
            <p:cNvSpPr/>
            <p:nvPr/>
          </p:nvSpPr>
          <p:spPr>
            <a:xfrm>
              <a:off x="2027463" y="2387704"/>
              <a:ext cx="1428183" cy="6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" sz="4500" b="1" dirty="0">
                  <a:solidFill>
                    <a:srgbClr val="EC6B29"/>
                  </a:solidFill>
                </a:rPr>
                <a:t>1</a:t>
              </a:r>
              <a:endParaRPr sz="4500" dirty="0">
                <a:solidFill>
                  <a:srgbClr val="EC6B29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CEFFDC7-573E-4842-A98B-434EFC77F76C}"/>
              </a:ext>
            </a:extLst>
          </p:cNvPr>
          <p:cNvGrpSpPr/>
          <p:nvPr/>
        </p:nvGrpSpPr>
        <p:grpSpPr>
          <a:xfrm>
            <a:off x="2550869" y="1527177"/>
            <a:ext cx="1200920" cy="2125980"/>
            <a:chOff x="4222719" y="2217572"/>
            <a:chExt cx="1601227" cy="2834640"/>
          </a:xfrm>
        </p:grpSpPr>
        <p:sp>
          <p:nvSpPr>
            <p:cNvPr id="72" name="Google Shape;169;p28">
              <a:extLst>
                <a:ext uri="{FF2B5EF4-FFF2-40B4-BE49-F238E27FC236}">
                  <a16:creationId xmlns:a16="http://schemas.microsoft.com/office/drawing/2014/main" id="{5A15312D-9072-4CDB-B52D-94AE12DEE7E9}"/>
                </a:ext>
              </a:extLst>
            </p:cNvPr>
            <p:cNvSpPr/>
            <p:nvPr/>
          </p:nvSpPr>
          <p:spPr>
            <a:xfrm>
              <a:off x="4260322" y="2217572"/>
              <a:ext cx="1563624" cy="2834640"/>
            </a:xfrm>
            <a:prstGeom prst="rect">
              <a:avLst/>
            </a:prstGeom>
            <a:solidFill>
              <a:srgbClr val="EC6B2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defRPr/>
              </a:pPr>
              <a:endParaRPr sz="1050"/>
            </a:p>
          </p:txBody>
        </p:sp>
        <p:sp>
          <p:nvSpPr>
            <p:cNvPr id="73" name="Google Shape;170;p28">
              <a:extLst>
                <a:ext uri="{FF2B5EF4-FFF2-40B4-BE49-F238E27FC236}">
                  <a16:creationId xmlns:a16="http://schemas.microsoft.com/office/drawing/2014/main" id="{1436AE82-1465-42F6-8009-1CECA33EC5E4}"/>
                </a:ext>
              </a:extLst>
            </p:cNvPr>
            <p:cNvSpPr/>
            <p:nvPr/>
          </p:nvSpPr>
          <p:spPr>
            <a:xfrm>
              <a:off x="4222719" y="2270398"/>
              <a:ext cx="1563624" cy="2615184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EC6B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defRPr/>
              </a:pPr>
              <a:endParaRPr sz="1050"/>
            </a:p>
          </p:txBody>
        </p:sp>
        <p:sp>
          <p:nvSpPr>
            <p:cNvPr id="74" name="Google Shape;171;p28">
              <a:extLst>
                <a:ext uri="{FF2B5EF4-FFF2-40B4-BE49-F238E27FC236}">
                  <a16:creationId xmlns:a16="http://schemas.microsoft.com/office/drawing/2014/main" id="{03754E0F-C6F0-4510-84D7-D6D6DCEA9D9B}"/>
                </a:ext>
              </a:extLst>
            </p:cNvPr>
            <p:cNvSpPr/>
            <p:nvPr/>
          </p:nvSpPr>
          <p:spPr>
            <a:xfrm>
              <a:off x="4294701" y="2998366"/>
              <a:ext cx="1428183" cy="5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buSzPts val="1100"/>
              </a:pPr>
              <a:r>
                <a:rPr lang="en" sz="1050" b="1" dirty="0">
                  <a:solidFill>
                    <a:srgbClr val="EC6B29"/>
                  </a:solidFill>
                </a:rPr>
                <a:t>Predictable Delivery</a:t>
              </a:r>
              <a:endParaRPr sz="1050" b="1" dirty="0">
                <a:solidFill>
                  <a:srgbClr val="EC6B29"/>
                </a:solidFill>
              </a:endParaRPr>
            </a:p>
          </p:txBody>
        </p:sp>
        <p:sp>
          <p:nvSpPr>
            <p:cNvPr id="75" name="Google Shape;172;p28">
              <a:extLst>
                <a:ext uri="{FF2B5EF4-FFF2-40B4-BE49-F238E27FC236}">
                  <a16:creationId xmlns:a16="http://schemas.microsoft.com/office/drawing/2014/main" id="{025F2CC4-0649-435E-BC26-46A80B85634F}"/>
                </a:ext>
              </a:extLst>
            </p:cNvPr>
            <p:cNvSpPr/>
            <p:nvPr/>
          </p:nvSpPr>
          <p:spPr>
            <a:xfrm>
              <a:off x="4294701" y="3488037"/>
              <a:ext cx="1428183" cy="7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>
                <a:buSzPts val="1100"/>
              </a:pPr>
              <a:r>
                <a:rPr lang="en" sz="900">
                  <a:cs typeface="Helvetica" panose="020B0604020202020204" pitchFamily="34" charset="0"/>
                </a:rPr>
                <a:t>Certainty for being able to complete a feature within a timeframe</a:t>
              </a:r>
              <a:endParaRPr sz="900">
                <a:solidFill>
                  <a:srgbClr val="1D7E74"/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76" name="Google Shape;173;p28">
              <a:extLst>
                <a:ext uri="{FF2B5EF4-FFF2-40B4-BE49-F238E27FC236}">
                  <a16:creationId xmlns:a16="http://schemas.microsoft.com/office/drawing/2014/main" id="{45D84EE1-8FBF-43AD-8E81-CDA18DC24277}"/>
                </a:ext>
              </a:extLst>
            </p:cNvPr>
            <p:cNvSpPr/>
            <p:nvPr/>
          </p:nvSpPr>
          <p:spPr>
            <a:xfrm>
              <a:off x="4294656" y="2387704"/>
              <a:ext cx="1428183" cy="6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" sz="4500" b="1" dirty="0">
                  <a:solidFill>
                    <a:srgbClr val="EC6B29"/>
                  </a:solidFill>
                </a:rPr>
                <a:t>2</a:t>
              </a:r>
              <a:endParaRPr sz="4500" dirty="0">
                <a:solidFill>
                  <a:srgbClr val="EC6B29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F11CC2A-A030-40A1-AABB-798A9593BAE3}"/>
              </a:ext>
            </a:extLst>
          </p:cNvPr>
          <p:cNvGrpSpPr/>
          <p:nvPr/>
        </p:nvGrpSpPr>
        <p:grpSpPr>
          <a:xfrm>
            <a:off x="3953281" y="1527177"/>
            <a:ext cx="1200921" cy="2125980"/>
            <a:chOff x="5547520" y="2217572"/>
            <a:chExt cx="1601228" cy="2834640"/>
          </a:xfrm>
        </p:grpSpPr>
        <p:sp>
          <p:nvSpPr>
            <p:cNvPr id="78" name="Google Shape;176;p28">
              <a:extLst>
                <a:ext uri="{FF2B5EF4-FFF2-40B4-BE49-F238E27FC236}">
                  <a16:creationId xmlns:a16="http://schemas.microsoft.com/office/drawing/2014/main" id="{97444795-F4DE-428D-B7F3-DDA4FF92387D}"/>
                </a:ext>
              </a:extLst>
            </p:cNvPr>
            <p:cNvSpPr/>
            <p:nvPr/>
          </p:nvSpPr>
          <p:spPr>
            <a:xfrm>
              <a:off x="5585124" y="2217572"/>
              <a:ext cx="1563624" cy="2834640"/>
            </a:xfrm>
            <a:prstGeom prst="rect">
              <a:avLst/>
            </a:prstGeom>
            <a:solidFill>
              <a:srgbClr val="EC6B2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defRPr/>
              </a:pPr>
              <a:endParaRPr sz="1050"/>
            </a:p>
          </p:txBody>
        </p:sp>
        <p:sp>
          <p:nvSpPr>
            <p:cNvPr id="79" name="Google Shape;177;p28">
              <a:extLst>
                <a:ext uri="{FF2B5EF4-FFF2-40B4-BE49-F238E27FC236}">
                  <a16:creationId xmlns:a16="http://schemas.microsoft.com/office/drawing/2014/main" id="{223B6781-C24B-4DB8-BA26-2F9CC961E846}"/>
                </a:ext>
              </a:extLst>
            </p:cNvPr>
            <p:cNvSpPr/>
            <p:nvPr/>
          </p:nvSpPr>
          <p:spPr>
            <a:xfrm>
              <a:off x="5547520" y="2270398"/>
              <a:ext cx="1563624" cy="2615184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EC6B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defRPr/>
              </a:pPr>
              <a:endParaRPr sz="1050"/>
            </a:p>
          </p:txBody>
        </p:sp>
        <p:sp>
          <p:nvSpPr>
            <p:cNvPr id="80" name="Google Shape;178;p28">
              <a:extLst>
                <a:ext uri="{FF2B5EF4-FFF2-40B4-BE49-F238E27FC236}">
                  <a16:creationId xmlns:a16="http://schemas.microsoft.com/office/drawing/2014/main" id="{9B0EF777-8D95-4514-B3EC-C0582D7E0232}"/>
                </a:ext>
              </a:extLst>
            </p:cNvPr>
            <p:cNvSpPr/>
            <p:nvPr/>
          </p:nvSpPr>
          <p:spPr>
            <a:xfrm>
              <a:off x="5619502" y="2998366"/>
              <a:ext cx="1428183" cy="5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/>
              <a:r>
                <a:rPr lang="en" sz="1050" b="1">
                  <a:solidFill>
                    <a:srgbClr val="EC6B29"/>
                  </a:solidFill>
                </a:rPr>
                <a:t>Deployment Frequency</a:t>
              </a:r>
              <a:endParaRPr sz="1050" b="1">
                <a:solidFill>
                  <a:srgbClr val="EC6B29"/>
                </a:solidFill>
              </a:endParaRPr>
            </a:p>
          </p:txBody>
        </p:sp>
        <p:sp>
          <p:nvSpPr>
            <p:cNvPr id="81" name="Google Shape;179;p28">
              <a:extLst>
                <a:ext uri="{FF2B5EF4-FFF2-40B4-BE49-F238E27FC236}">
                  <a16:creationId xmlns:a16="http://schemas.microsoft.com/office/drawing/2014/main" id="{86D04129-1D74-41EC-B206-8729529B69B5}"/>
                </a:ext>
              </a:extLst>
            </p:cNvPr>
            <p:cNvSpPr/>
            <p:nvPr/>
          </p:nvSpPr>
          <p:spPr>
            <a:xfrm>
              <a:off x="5619502" y="3488037"/>
              <a:ext cx="1428183" cy="7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>
                <a:buSzPts val="1100"/>
              </a:pPr>
              <a:r>
                <a:rPr lang="en" sz="900">
                  <a:cs typeface="Helvetica" panose="020B0604020202020204" pitchFamily="34" charset="0"/>
                </a:rPr>
                <a:t>How often the team can deploy to an environment</a:t>
              </a:r>
              <a:endParaRPr sz="900">
                <a:solidFill>
                  <a:srgbClr val="1D7E74"/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82" name="Google Shape;180;p28">
              <a:extLst>
                <a:ext uri="{FF2B5EF4-FFF2-40B4-BE49-F238E27FC236}">
                  <a16:creationId xmlns:a16="http://schemas.microsoft.com/office/drawing/2014/main" id="{71E830FD-94BB-464A-81AB-21C2650ABFC7}"/>
                </a:ext>
              </a:extLst>
            </p:cNvPr>
            <p:cNvSpPr/>
            <p:nvPr/>
          </p:nvSpPr>
          <p:spPr>
            <a:xfrm>
              <a:off x="5619457" y="2387704"/>
              <a:ext cx="1428183" cy="6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" sz="4500" b="1" dirty="0">
                  <a:solidFill>
                    <a:srgbClr val="EC6B29"/>
                  </a:solidFill>
                </a:rPr>
                <a:t>3</a:t>
              </a:r>
              <a:endParaRPr sz="4500" dirty="0">
                <a:solidFill>
                  <a:srgbClr val="EC6B29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3049BF-D510-4BA7-9932-09932F26B9A2}"/>
              </a:ext>
            </a:extLst>
          </p:cNvPr>
          <p:cNvGrpSpPr/>
          <p:nvPr/>
        </p:nvGrpSpPr>
        <p:grpSpPr>
          <a:xfrm>
            <a:off x="5355694" y="1527177"/>
            <a:ext cx="1200921" cy="2125980"/>
            <a:chOff x="6872321" y="2217572"/>
            <a:chExt cx="1601228" cy="2834640"/>
          </a:xfrm>
        </p:grpSpPr>
        <p:sp>
          <p:nvSpPr>
            <p:cNvPr id="84" name="Google Shape;183;p28">
              <a:extLst>
                <a:ext uri="{FF2B5EF4-FFF2-40B4-BE49-F238E27FC236}">
                  <a16:creationId xmlns:a16="http://schemas.microsoft.com/office/drawing/2014/main" id="{D7E65925-4707-4BA5-97C7-B71710EFE3D7}"/>
                </a:ext>
              </a:extLst>
            </p:cNvPr>
            <p:cNvSpPr/>
            <p:nvPr/>
          </p:nvSpPr>
          <p:spPr>
            <a:xfrm>
              <a:off x="6909925" y="2217572"/>
              <a:ext cx="1563624" cy="2834640"/>
            </a:xfrm>
            <a:prstGeom prst="rect">
              <a:avLst/>
            </a:prstGeom>
            <a:solidFill>
              <a:srgbClr val="EC6B2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defRPr/>
              </a:pPr>
              <a:endParaRPr sz="1050"/>
            </a:p>
          </p:txBody>
        </p:sp>
        <p:sp>
          <p:nvSpPr>
            <p:cNvPr id="85" name="Google Shape;184;p28">
              <a:extLst>
                <a:ext uri="{FF2B5EF4-FFF2-40B4-BE49-F238E27FC236}">
                  <a16:creationId xmlns:a16="http://schemas.microsoft.com/office/drawing/2014/main" id="{A53C4245-6466-4A9B-BE2D-627871B74B69}"/>
                </a:ext>
              </a:extLst>
            </p:cNvPr>
            <p:cNvSpPr/>
            <p:nvPr/>
          </p:nvSpPr>
          <p:spPr>
            <a:xfrm>
              <a:off x="6872321" y="2270398"/>
              <a:ext cx="1563624" cy="2615184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EC6B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defRPr/>
              </a:pPr>
              <a:endParaRPr sz="1050"/>
            </a:p>
          </p:txBody>
        </p:sp>
        <p:sp>
          <p:nvSpPr>
            <p:cNvPr id="86" name="Google Shape;185;p28">
              <a:extLst>
                <a:ext uri="{FF2B5EF4-FFF2-40B4-BE49-F238E27FC236}">
                  <a16:creationId xmlns:a16="http://schemas.microsoft.com/office/drawing/2014/main" id="{CC795C70-200F-4BCD-8D27-F609366AB9DD}"/>
                </a:ext>
              </a:extLst>
            </p:cNvPr>
            <p:cNvSpPr/>
            <p:nvPr/>
          </p:nvSpPr>
          <p:spPr>
            <a:xfrm>
              <a:off x="6944303" y="2998366"/>
              <a:ext cx="1428183" cy="5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/>
              <a:r>
                <a:rPr lang="en" sz="1050" b="1">
                  <a:solidFill>
                    <a:srgbClr val="EC6B29"/>
                  </a:solidFill>
                </a:rPr>
                <a:t>Change Failure Rate</a:t>
              </a:r>
              <a:endParaRPr sz="1050" b="1">
                <a:solidFill>
                  <a:srgbClr val="EC6B29"/>
                </a:solidFill>
              </a:endParaRPr>
            </a:p>
          </p:txBody>
        </p:sp>
        <p:sp>
          <p:nvSpPr>
            <p:cNvPr id="87" name="Google Shape;186;p28">
              <a:extLst>
                <a:ext uri="{FF2B5EF4-FFF2-40B4-BE49-F238E27FC236}">
                  <a16:creationId xmlns:a16="http://schemas.microsoft.com/office/drawing/2014/main" id="{DFCFA255-53D8-4FDF-9818-3784DFE2DE29}"/>
                </a:ext>
              </a:extLst>
            </p:cNvPr>
            <p:cNvSpPr/>
            <p:nvPr/>
          </p:nvSpPr>
          <p:spPr>
            <a:xfrm>
              <a:off x="6944303" y="3488037"/>
              <a:ext cx="1428183" cy="7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" sz="900">
                  <a:cs typeface="Helvetica" panose="020B0604020202020204" pitchFamily="34" charset="0"/>
                </a:rPr>
                <a:t>Reducing Escaped defects / Quality</a:t>
              </a:r>
              <a:endParaRPr sz="900">
                <a:solidFill>
                  <a:srgbClr val="1D7E74"/>
                </a:solidFill>
                <a:cs typeface="Helvetica" panose="020B0604020202020204" pitchFamily="34" charset="0"/>
              </a:endParaRPr>
            </a:p>
            <a:p>
              <a:pPr>
                <a:buSzPts val="1100"/>
              </a:pPr>
              <a:endParaRPr sz="900">
                <a:cs typeface="Helvetica" panose="020B0604020202020204" pitchFamily="34" charset="0"/>
              </a:endParaRPr>
            </a:p>
          </p:txBody>
        </p:sp>
        <p:sp>
          <p:nvSpPr>
            <p:cNvPr id="88" name="Google Shape;187;p28">
              <a:extLst>
                <a:ext uri="{FF2B5EF4-FFF2-40B4-BE49-F238E27FC236}">
                  <a16:creationId xmlns:a16="http://schemas.microsoft.com/office/drawing/2014/main" id="{A625DEAD-3835-422D-B957-208BF854D6FD}"/>
                </a:ext>
              </a:extLst>
            </p:cNvPr>
            <p:cNvSpPr/>
            <p:nvPr/>
          </p:nvSpPr>
          <p:spPr>
            <a:xfrm>
              <a:off x="6944257" y="2387704"/>
              <a:ext cx="1428183" cy="6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" sz="4500" b="1" dirty="0">
                  <a:solidFill>
                    <a:srgbClr val="EC6B29"/>
                  </a:solidFill>
                </a:rPr>
                <a:t>4</a:t>
              </a:r>
              <a:endParaRPr sz="4500" dirty="0">
                <a:solidFill>
                  <a:srgbClr val="EC6B29"/>
                </a:solidFill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3C6BDC1-8114-4D65-BBB1-6C4AB80940CC}"/>
              </a:ext>
            </a:extLst>
          </p:cNvPr>
          <p:cNvGrpSpPr/>
          <p:nvPr/>
        </p:nvGrpSpPr>
        <p:grpSpPr>
          <a:xfrm>
            <a:off x="6758106" y="1527177"/>
            <a:ext cx="1200924" cy="2125980"/>
            <a:chOff x="8197133" y="2217572"/>
            <a:chExt cx="1601232" cy="2834640"/>
          </a:xfrm>
        </p:grpSpPr>
        <p:sp>
          <p:nvSpPr>
            <p:cNvPr id="90" name="Google Shape;190;p28">
              <a:extLst>
                <a:ext uri="{FF2B5EF4-FFF2-40B4-BE49-F238E27FC236}">
                  <a16:creationId xmlns:a16="http://schemas.microsoft.com/office/drawing/2014/main" id="{C6E69407-79D3-46A9-ABA5-CBCC84719D91}"/>
                </a:ext>
              </a:extLst>
            </p:cNvPr>
            <p:cNvSpPr/>
            <p:nvPr/>
          </p:nvSpPr>
          <p:spPr>
            <a:xfrm>
              <a:off x="8234741" y="2217572"/>
              <a:ext cx="1563624" cy="2834640"/>
            </a:xfrm>
            <a:prstGeom prst="rect">
              <a:avLst/>
            </a:prstGeom>
            <a:solidFill>
              <a:srgbClr val="EC6B29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defRPr/>
              </a:pPr>
              <a:endParaRPr sz="1050"/>
            </a:p>
          </p:txBody>
        </p:sp>
        <p:sp>
          <p:nvSpPr>
            <p:cNvPr id="91" name="Google Shape;191;p28">
              <a:extLst>
                <a:ext uri="{FF2B5EF4-FFF2-40B4-BE49-F238E27FC236}">
                  <a16:creationId xmlns:a16="http://schemas.microsoft.com/office/drawing/2014/main" id="{FC85A8C5-9BA8-4E7F-96CB-109D525AFDEE}"/>
                </a:ext>
              </a:extLst>
            </p:cNvPr>
            <p:cNvSpPr/>
            <p:nvPr/>
          </p:nvSpPr>
          <p:spPr>
            <a:xfrm>
              <a:off x="8197133" y="2270398"/>
              <a:ext cx="1563624" cy="2615184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EC6B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defRPr/>
              </a:pPr>
              <a:endParaRPr sz="1050"/>
            </a:p>
          </p:txBody>
        </p:sp>
        <p:sp>
          <p:nvSpPr>
            <p:cNvPr id="92" name="Google Shape;192;p28">
              <a:extLst>
                <a:ext uri="{FF2B5EF4-FFF2-40B4-BE49-F238E27FC236}">
                  <a16:creationId xmlns:a16="http://schemas.microsoft.com/office/drawing/2014/main" id="{8CA9EAC4-31C3-4345-A3B1-5A8434287D1C}"/>
                </a:ext>
              </a:extLst>
            </p:cNvPr>
            <p:cNvSpPr/>
            <p:nvPr/>
          </p:nvSpPr>
          <p:spPr>
            <a:xfrm>
              <a:off x="8269114" y="2998366"/>
              <a:ext cx="1428183" cy="5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/>
              <a:r>
                <a:rPr lang="en" sz="1050" b="1">
                  <a:solidFill>
                    <a:srgbClr val="EC6B29"/>
                  </a:solidFill>
                </a:rPr>
                <a:t>Mean Time to Restore</a:t>
              </a:r>
              <a:endParaRPr sz="1050" b="1">
                <a:solidFill>
                  <a:srgbClr val="EC6B29"/>
                </a:solidFill>
              </a:endParaRPr>
            </a:p>
          </p:txBody>
        </p:sp>
        <p:sp>
          <p:nvSpPr>
            <p:cNvPr id="93" name="Google Shape;193;p28">
              <a:extLst>
                <a:ext uri="{FF2B5EF4-FFF2-40B4-BE49-F238E27FC236}">
                  <a16:creationId xmlns:a16="http://schemas.microsoft.com/office/drawing/2014/main" id="{32E6A0CE-0979-49C3-AD3F-1D207A84CB42}"/>
                </a:ext>
              </a:extLst>
            </p:cNvPr>
            <p:cNvSpPr/>
            <p:nvPr/>
          </p:nvSpPr>
          <p:spPr>
            <a:xfrm>
              <a:off x="8269114" y="3488037"/>
              <a:ext cx="1428183" cy="7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900">
                  <a:cs typeface="Helvetica" panose="020B0604020202020204" pitchFamily="34" charset="0"/>
                </a:rPr>
                <a:t>Time taken to restore the feature in event of a failure</a:t>
              </a:r>
              <a:r>
                <a:rPr lang="en" sz="900">
                  <a:solidFill>
                    <a:srgbClr val="1D7E74"/>
                  </a:solidFill>
                  <a:cs typeface="Helvetica" panose="020B0604020202020204" pitchFamily="34" charset="0"/>
                </a:rPr>
                <a:t>.</a:t>
              </a:r>
              <a:endParaRPr sz="900">
                <a:solidFill>
                  <a:srgbClr val="1D7E74"/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94" name="Google Shape;194;p28">
              <a:extLst>
                <a:ext uri="{FF2B5EF4-FFF2-40B4-BE49-F238E27FC236}">
                  <a16:creationId xmlns:a16="http://schemas.microsoft.com/office/drawing/2014/main" id="{6ACDBD48-6604-452A-B7AE-F83E3C768655}"/>
                </a:ext>
              </a:extLst>
            </p:cNvPr>
            <p:cNvSpPr/>
            <p:nvPr/>
          </p:nvSpPr>
          <p:spPr>
            <a:xfrm>
              <a:off x="8269069" y="2387704"/>
              <a:ext cx="1428183" cy="6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" sz="4500" b="1" dirty="0">
                  <a:solidFill>
                    <a:srgbClr val="EC6B29"/>
                  </a:solidFill>
                </a:rPr>
                <a:t>5</a:t>
              </a:r>
              <a:endParaRPr sz="4500" dirty="0">
                <a:solidFill>
                  <a:srgbClr val="EC6B29"/>
                </a:solidFill>
              </a:endParaRPr>
            </a:p>
          </p:txBody>
        </p:sp>
      </p:grpSp>
      <p:sp>
        <p:nvSpPr>
          <p:cNvPr id="95" name="Title 5">
            <a:extLst>
              <a:ext uri="{FF2B5EF4-FFF2-40B4-BE49-F238E27FC236}">
                <a16:creationId xmlns:a16="http://schemas.microsoft.com/office/drawing/2014/main" id="{E2BD5EB2-FFCE-4EEE-B5B6-BC3713C0D90C}"/>
              </a:ext>
            </a:extLst>
          </p:cNvPr>
          <p:cNvSpPr txBox="1">
            <a:spLocks/>
          </p:cNvSpPr>
          <p:nvPr/>
        </p:nvSpPr>
        <p:spPr>
          <a:xfrm>
            <a:off x="247303" y="714819"/>
            <a:ext cx="8641080" cy="58293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ts val="900"/>
              </a:spcBef>
              <a:buNone/>
              <a:defRPr sz="225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  <a:buNone/>
            </a:pPr>
            <a:r>
              <a:rPr lang="en-US" sz="1100" dirty="0">
                <a:solidFill>
                  <a:srgbClr val="232241"/>
                </a:solidFill>
                <a:latin typeface="Discover Sans" pitchFamily="2" charset="0"/>
                <a:ea typeface="Discover Sans" pitchFamily="2" charset="0"/>
              </a:rPr>
              <a:t>For example DORA Metrics can help us Measure DevOps Performance …</a:t>
            </a:r>
          </a:p>
        </p:txBody>
      </p:sp>
      <p:sp>
        <p:nvSpPr>
          <p:cNvPr id="37" name="Rectangle 36"/>
          <p:cNvSpPr/>
          <p:nvPr/>
        </p:nvSpPr>
        <p:spPr>
          <a:xfrm>
            <a:off x="-17637" y="49510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white"/>
                </a:solidFill>
              </a:rPr>
              <a:t>©2021 Discover Financial Services - Confidential and Proprietary - Do not copy or distribute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753868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BD5EB2-FFCE-4EEE-B5B6-BC3713C0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445770"/>
            <a:ext cx="8641080" cy="582930"/>
          </a:xfrm>
        </p:spPr>
        <p:txBody>
          <a:bodyPr/>
          <a:lstStyle/>
          <a:p>
            <a:r>
              <a:rPr lang="en-US" dirty="0">
                <a:latin typeface="Discover Sans" pitchFamily="2" charset="0"/>
                <a:ea typeface="Discover Sans" pitchFamily="2" charset="0"/>
              </a:rPr>
              <a:t>Team CAD: </a:t>
            </a:r>
            <a:r>
              <a:rPr lang="en-US" dirty="0"/>
              <a:t>Customer &amp; Account Data Team </a:t>
            </a:r>
            <a:endParaRPr lang="en-US" dirty="0">
              <a:latin typeface="Discover Sans" pitchFamily="2" charset="0"/>
              <a:ea typeface="Discover Sans" pitchFamily="2" charset="0"/>
            </a:endParaRPr>
          </a:p>
        </p:txBody>
      </p:sp>
      <p:sp>
        <p:nvSpPr>
          <p:cNvPr id="192" name="Google Shape;73;p15"/>
          <p:cNvSpPr txBox="1"/>
          <p:nvPr/>
        </p:nvSpPr>
        <p:spPr>
          <a:xfrm>
            <a:off x="251459" y="1129811"/>
            <a:ext cx="4505179" cy="392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-US" sz="1200" b="1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Description</a:t>
            </a:r>
            <a:b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</a:br>
            <a: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Customer and Account data team is a platform team that owns some of the critical Customer and Account data related aggregators that serves data to all the customer journeys. This team has a goal to break apart these monolith legacy aggregators into domain-aligned APIs and federate them back to the product teams. </a:t>
            </a:r>
            <a:b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</a:br>
            <a:b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</a:br>
            <a:r>
              <a:rPr lang="en-US" sz="1200" b="1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Technology</a:t>
            </a:r>
          </a:p>
          <a:p>
            <a:pPr marL="171450" indent="-171450"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From mainframe/WebSphere TO java/</a:t>
            </a:r>
            <a:r>
              <a:rPr lang="en-US" sz="1200" dirty="0" err="1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springboot</a:t>
            </a:r>
            <a: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 </a:t>
            </a:r>
            <a:r>
              <a:rPr lang="en-US" sz="1200" dirty="0" err="1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microservices</a:t>
            </a:r>
            <a: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, cloud, </a:t>
            </a:r>
            <a:r>
              <a:rPr lang="en-US" sz="1200" dirty="0" err="1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MariaDB</a:t>
            </a:r>
            <a:endParaRPr lang="en-US" sz="1200" dirty="0">
              <a:highlight>
                <a:srgbClr val="FFFFFF"/>
              </a:highlight>
              <a:latin typeface="Discover Sans" pitchFamily="2" charset="0"/>
              <a:ea typeface="Discover Sans" pitchFamily="2" charset="0"/>
              <a:cs typeface="Montserrat"/>
              <a:sym typeface="Montserrat"/>
            </a:endParaRPr>
          </a:p>
          <a:p>
            <a:pPr>
              <a:buSzPts val="1100"/>
            </a:pPr>
            <a:endParaRPr lang="en-US" sz="1200" b="1" dirty="0">
              <a:highlight>
                <a:srgbClr val="FFFFFF"/>
              </a:highlight>
              <a:latin typeface="Discover Sans" pitchFamily="2" charset="0"/>
              <a:ea typeface="Discover Sans" pitchFamily="2" charset="0"/>
              <a:cs typeface="Montserrat"/>
              <a:sym typeface="Montserrat"/>
            </a:endParaRPr>
          </a:p>
          <a:p>
            <a:r>
              <a:rPr lang="en-US" sz="1200" b="1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Discover Dojo Focus Areas</a:t>
            </a:r>
            <a:endParaRPr lang="en-US" sz="1200" b="1" dirty="0">
              <a:highlight>
                <a:srgbClr val="FFFFFF"/>
              </a:highlight>
              <a:latin typeface="Discover Sans" pitchFamily="2" charset="0"/>
              <a:ea typeface="Discover Sans" pitchFamily="2" charset="0"/>
              <a:sym typeface="Montserra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iscover Sans" pitchFamily="2" charset="0"/>
                <a:ea typeface="Discover Sans" pitchFamily="2" charset="0"/>
              </a:rPr>
              <a:t>Test-Driven Development (TDD)  and Behavioral-Driven Development (BDD)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iscover Sans" pitchFamily="2" charset="0"/>
                <a:ea typeface="Discover Sans" pitchFamily="2" charset="0"/>
              </a:rPr>
              <a:t>Definition of Ready &amp; Definition of Done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iscover Sans" pitchFamily="2" charset="0"/>
                <a:ea typeface="Discover Sans" pitchFamily="2" charset="0"/>
              </a:rPr>
              <a:t>Mob programming workshops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iscover Sans" pitchFamily="2" charset="0"/>
                <a:ea typeface="Discover Sans" pitchFamily="2" charset="0"/>
              </a:rPr>
              <a:t>Incorporated feature flags &amp; standardized branching 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5222985" y="3639993"/>
            <a:ext cx="3525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Priya Gupta</a:t>
            </a:r>
            <a:br>
              <a:rPr lang="en-US" sz="1200" b="1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</a:br>
            <a: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Senior Manager Customer &amp; Account Data</a:t>
            </a:r>
            <a:endParaRPr lang="en-US" sz="1200" dirty="0"/>
          </a:p>
        </p:txBody>
      </p:sp>
      <p:sp>
        <p:nvSpPr>
          <p:cNvPr id="199" name="Rectangle 198"/>
          <p:cNvSpPr/>
          <p:nvPr/>
        </p:nvSpPr>
        <p:spPr>
          <a:xfrm>
            <a:off x="5217981" y="1409677"/>
            <a:ext cx="16482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In our own words …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3842" y="1718896"/>
            <a:ext cx="3313629" cy="18688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7637" y="49510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©2021 Discover Financial Services - Confidential and Proprietary - Do not copy or distribute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87981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BD5EB2-FFCE-4EEE-B5B6-BC3713C0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445770"/>
            <a:ext cx="8641080" cy="582930"/>
          </a:xfrm>
        </p:spPr>
        <p:txBody>
          <a:bodyPr/>
          <a:lstStyle/>
          <a:p>
            <a:r>
              <a:rPr lang="en-US" dirty="0">
                <a:latin typeface="Discover Sans" pitchFamily="2" charset="0"/>
                <a:ea typeface="Discover Sans" pitchFamily="2" charset="0"/>
              </a:rPr>
              <a:t>Team LIR: </a:t>
            </a:r>
            <a:r>
              <a:rPr lang="en-US" dirty="0"/>
              <a:t>Line Increase Request Team</a:t>
            </a:r>
            <a:endParaRPr lang="en-US" dirty="0">
              <a:latin typeface="Discover Sans" pitchFamily="2" charset="0"/>
              <a:ea typeface="Discover Sans" pitchFamily="2" charset="0"/>
            </a:endParaRPr>
          </a:p>
        </p:txBody>
      </p:sp>
      <p:sp>
        <p:nvSpPr>
          <p:cNvPr id="192" name="Google Shape;73;p15"/>
          <p:cNvSpPr txBox="1"/>
          <p:nvPr/>
        </p:nvSpPr>
        <p:spPr>
          <a:xfrm>
            <a:off x="251459" y="1129811"/>
            <a:ext cx="4435991" cy="392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-US" sz="1200" b="1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Description</a:t>
            </a:r>
            <a:br>
              <a:rPr lang="en-US" sz="1200" b="1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</a:br>
            <a:b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</a:br>
            <a: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Line Increase Request provides the ability for card customers to request credit line increase through mobile, web and agent channels. LIR handles over 300,000 requests in a month and 98 % of requests get a decision instantly.</a:t>
            </a:r>
            <a:b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</a:br>
            <a:b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</a:br>
            <a:r>
              <a:rPr lang="en-US" sz="1200" b="1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Technology</a:t>
            </a:r>
            <a:br>
              <a:rPr lang="en-US" sz="1200" b="1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</a:br>
            <a:endParaRPr lang="en-US" sz="1200" b="1" dirty="0">
              <a:highlight>
                <a:srgbClr val="FFFFFF"/>
              </a:highlight>
              <a:latin typeface="Discover Sans" pitchFamily="2" charset="0"/>
              <a:ea typeface="Discover Sans" pitchFamily="2" charset="0"/>
              <a:cs typeface="Montserrat"/>
              <a:sym typeface="Montserrat"/>
            </a:endParaRPr>
          </a:p>
          <a:p>
            <a:pPr marL="171450" indent="-171450"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From mainframe/WebSphere TO java/</a:t>
            </a:r>
            <a:r>
              <a:rPr lang="en-US" sz="1200" dirty="0" err="1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springboot</a:t>
            </a:r>
            <a: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 </a:t>
            </a:r>
            <a:r>
              <a:rPr lang="en-US" sz="1200" dirty="0" err="1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microservices</a:t>
            </a:r>
            <a: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, cloud, </a:t>
            </a:r>
            <a:r>
              <a:rPr lang="en-US" sz="1200" dirty="0" err="1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MariaDB</a:t>
            </a:r>
            <a: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, React, JS</a:t>
            </a:r>
            <a:b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</a:br>
            <a:endParaRPr lang="en-US" sz="1200" b="1" dirty="0">
              <a:highlight>
                <a:srgbClr val="FFFFFF"/>
              </a:highlight>
              <a:latin typeface="Discover Sans" pitchFamily="2" charset="0"/>
              <a:ea typeface="Discover Sans" pitchFamily="2" charset="0"/>
              <a:cs typeface="Montserrat"/>
              <a:sym typeface="Montserrat"/>
            </a:endParaRPr>
          </a:p>
          <a:p>
            <a:r>
              <a:rPr lang="en-US" sz="1200" b="1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Discover Dojo Focus Areas</a:t>
            </a:r>
          </a:p>
          <a:p>
            <a:endParaRPr lang="en-US" sz="1200" b="1" dirty="0">
              <a:highlight>
                <a:srgbClr val="FFFFFF"/>
              </a:highlight>
              <a:latin typeface="Discover Sans" pitchFamily="2" charset="0"/>
              <a:ea typeface="Discover Sans" pitchFamily="2" charset="0"/>
              <a:sym typeface="Montserra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iscover Sans" pitchFamily="2" charset="0"/>
                <a:ea typeface="Discover Sans" pitchFamily="2" charset="0"/>
              </a:rPr>
              <a:t>Small features and right size small stories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iscover Sans" pitchFamily="2" charset="0"/>
                <a:ea typeface="Discover Sans" pitchFamily="2" charset="0"/>
              </a:rPr>
              <a:t>Test-Driven Development (TDD)  and Behavioral-Driven Development (BDD)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iscover Sans" pitchFamily="2" charset="0"/>
                <a:ea typeface="Discover Sans" pitchFamily="2" charset="0"/>
              </a:rPr>
              <a:t>Full CI/CD pipeline including metrics, security &amp; SRE</a:t>
            </a:r>
          </a:p>
        </p:txBody>
      </p:sp>
      <p:pic>
        <p:nvPicPr>
          <p:cNvPr id="196" name="Picture 19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3842" y="1718896"/>
            <a:ext cx="3334416" cy="1868858"/>
          </a:xfrm>
          <a:prstGeom prst="rect">
            <a:avLst/>
          </a:prstGeom>
        </p:spPr>
      </p:pic>
      <p:sp>
        <p:nvSpPr>
          <p:cNvPr id="198" name="Rectangle 197"/>
          <p:cNvSpPr/>
          <p:nvPr/>
        </p:nvSpPr>
        <p:spPr>
          <a:xfrm>
            <a:off x="5288515" y="3639993"/>
            <a:ext cx="3209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Joe Mathew</a:t>
            </a:r>
            <a:br>
              <a:rPr lang="en-US" sz="1200" b="1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</a:br>
            <a: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Senior Manager Line Increase Request</a:t>
            </a:r>
            <a:endParaRPr lang="en-US" sz="1200" dirty="0"/>
          </a:p>
        </p:txBody>
      </p:sp>
      <p:sp>
        <p:nvSpPr>
          <p:cNvPr id="199" name="Rectangle 198"/>
          <p:cNvSpPr/>
          <p:nvPr/>
        </p:nvSpPr>
        <p:spPr>
          <a:xfrm>
            <a:off x="5217981" y="1409677"/>
            <a:ext cx="16482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In our own words …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-17637" y="49510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©2021 Discover Financial Services - Confidential and Proprietary - Do not copy or distribute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277053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BD5EB2-FFCE-4EEE-B5B6-BC3713C0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445770"/>
            <a:ext cx="8641080" cy="582930"/>
          </a:xfrm>
        </p:spPr>
        <p:txBody>
          <a:bodyPr/>
          <a:lstStyle/>
          <a:p>
            <a:r>
              <a:rPr lang="en-US" dirty="0">
                <a:latin typeface="Discover Sans" pitchFamily="2" charset="0"/>
                <a:ea typeface="Discover Sans" pitchFamily="2" charset="0"/>
              </a:rPr>
              <a:t>Team AUT: </a:t>
            </a:r>
            <a:r>
              <a:rPr lang="en-US" dirty="0"/>
              <a:t>Authorized User Team </a:t>
            </a:r>
            <a:endParaRPr lang="en-US" dirty="0">
              <a:latin typeface="Discover Sans" pitchFamily="2" charset="0"/>
              <a:ea typeface="Discover Sans" pitchFamily="2" charset="0"/>
            </a:endParaRPr>
          </a:p>
        </p:txBody>
      </p:sp>
      <p:sp>
        <p:nvSpPr>
          <p:cNvPr id="192" name="Google Shape;73;p15"/>
          <p:cNvSpPr txBox="1"/>
          <p:nvPr/>
        </p:nvSpPr>
        <p:spPr>
          <a:xfrm>
            <a:off x="251459" y="1129811"/>
            <a:ext cx="4505179" cy="392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-US" sz="1200" b="1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Description</a:t>
            </a:r>
            <a:br>
              <a:rPr lang="en-US" sz="1200" b="1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</a:br>
            <a:b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</a:br>
            <a: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Authorized User team develops the technology, processes and interface for adding authorized users to accounts. On average, an AU adds $3,200 incremental sales on the account in the first year.</a:t>
            </a:r>
            <a:b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</a:br>
            <a:b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</a:br>
            <a:r>
              <a:rPr lang="en-US" sz="1200" b="1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Technology</a:t>
            </a:r>
            <a:br>
              <a:rPr lang="en-US" sz="1200" b="1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</a:br>
            <a:endParaRPr lang="en-US" sz="1200" b="1" dirty="0">
              <a:highlight>
                <a:srgbClr val="FFFFFF"/>
              </a:highlight>
              <a:latin typeface="Discover Sans" pitchFamily="2" charset="0"/>
              <a:ea typeface="Discover Sans" pitchFamily="2" charset="0"/>
              <a:cs typeface="Montserrat"/>
              <a:sym typeface="Montserrat"/>
            </a:endParaRPr>
          </a:p>
          <a:p>
            <a:pPr marL="171450" indent="-171450"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From mainframe/WebSphere TO java/</a:t>
            </a:r>
            <a:r>
              <a:rPr lang="en-US" sz="1200" dirty="0" err="1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springboot</a:t>
            </a:r>
            <a: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 </a:t>
            </a:r>
            <a:r>
              <a:rPr lang="en-US" sz="1200" dirty="0" err="1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microservices</a:t>
            </a:r>
            <a: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, cloud, </a:t>
            </a:r>
            <a:r>
              <a:rPr lang="en-US" sz="1200" dirty="0" err="1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MariaDB</a:t>
            </a:r>
            <a: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, React, JS</a:t>
            </a:r>
          </a:p>
          <a:p>
            <a:pPr>
              <a:buSzPts val="1100"/>
            </a:pPr>
            <a:endParaRPr lang="en-US" sz="1200" b="1" dirty="0">
              <a:highlight>
                <a:srgbClr val="FFFFFF"/>
              </a:highlight>
              <a:latin typeface="Discover Sans" pitchFamily="2" charset="0"/>
              <a:ea typeface="Discover Sans" pitchFamily="2" charset="0"/>
              <a:cs typeface="Montserrat"/>
              <a:sym typeface="Montserrat"/>
            </a:endParaRPr>
          </a:p>
          <a:p>
            <a:r>
              <a:rPr lang="en-US" sz="1200" b="1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Discover Dojo Focus Areas</a:t>
            </a:r>
          </a:p>
          <a:p>
            <a:endParaRPr lang="en-US" sz="1200" b="1" dirty="0">
              <a:highlight>
                <a:srgbClr val="FFFFFF"/>
              </a:highlight>
              <a:latin typeface="Discover Sans" pitchFamily="2" charset="0"/>
              <a:ea typeface="Discover Sans" pitchFamily="2" charset="0"/>
              <a:sym typeface="Montserra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iscover Sans" pitchFamily="2" charset="0"/>
                <a:ea typeface="Discover Sans" pitchFamily="2" charset="0"/>
              </a:rPr>
              <a:t>Focus on campaigns, UX optimizations and technology modernization.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iscover Sans" pitchFamily="2" charset="0"/>
                <a:ea typeface="Discover Sans" pitchFamily="2" charset="0"/>
              </a:rPr>
              <a:t>Test-Driven Development (TDD)  and Behavioral-Driven Development (BDD)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Discover Sans" pitchFamily="2" charset="0"/>
                <a:ea typeface="Discover Sans" pitchFamily="2" charset="0"/>
              </a:rPr>
              <a:t>Resulted in dramatic increase of incremental authorized users, sales and application utilization.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5802278" y="3639993"/>
            <a:ext cx="2182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Lakshmi Rupanagunta</a:t>
            </a:r>
            <a:br>
              <a:rPr lang="en-US" sz="1200" b="1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</a:br>
            <a:r>
              <a:rPr lang="en-US" sz="1200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Manager Authorized User</a:t>
            </a:r>
            <a:endParaRPr lang="en-US" sz="1200" dirty="0"/>
          </a:p>
        </p:txBody>
      </p:sp>
      <p:sp>
        <p:nvSpPr>
          <p:cNvPr id="199" name="Rectangle 198"/>
          <p:cNvSpPr/>
          <p:nvPr/>
        </p:nvSpPr>
        <p:spPr>
          <a:xfrm>
            <a:off x="5217981" y="1409677"/>
            <a:ext cx="16482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highlight>
                  <a:srgbClr val="FFFFFF"/>
                </a:highlight>
                <a:latin typeface="Discover Sans" pitchFamily="2" charset="0"/>
                <a:ea typeface="Discover Sans" pitchFamily="2" charset="0"/>
                <a:cs typeface="Montserrat"/>
                <a:sym typeface="Montserrat"/>
              </a:rPr>
              <a:t>In our own words …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3842" y="1718897"/>
            <a:ext cx="3334417" cy="18688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7637" y="49510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©2021 Discover Financial Services - Confidential and Proprietary - Do not copy or distribute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660013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6B29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87;p52"/>
          <p:cNvSpPr txBox="1"/>
          <p:nvPr/>
        </p:nvSpPr>
        <p:spPr>
          <a:xfrm>
            <a:off x="219448" y="1394250"/>
            <a:ext cx="8924552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Discover Sans" pitchFamily="2" charset="77"/>
                <a:ea typeface="Discover Sans" pitchFamily="2" charset="77"/>
                <a:cs typeface="Montserrat"/>
                <a:sym typeface="Montserrat"/>
              </a:rPr>
              <a:t>When you learn, teach. When you get, give … </a:t>
            </a:r>
            <a:br>
              <a:rPr lang="en-US" sz="4800" b="1" dirty="0">
                <a:solidFill>
                  <a:srgbClr val="FFFFFF"/>
                </a:solidFill>
                <a:latin typeface="Discover Sans" pitchFamily="2" charset="77"/>
                <a:ea typeface="Discover Sans" pitchFamily="2" charset="77"/>
                <a:cs typeface="Montserrat"/>
                <a:sym typeface="Montserrat"/>
              </a:rPr>
            </a:br>
            <a:r>
              <a:rPr lang="en-US" sz="4800" b="1" dirty="0">
                <a:solidFill>
                  <a:srgbClr val="FFFFFF"/>
                </a:solidFill>
                <a:latin typeface="Discover Sans" pitchFamily="2" charset="77"/>
                <a:ea typeface="Discover Sans" pitchFamily="2" charset="77"/>
                <a:cs typeface="Montserrat"/>
                <a:sym typeface="Montserrat"/>
              </a:rPr>
              <a:t>We are good partners and develop others!</a:t>
            </a:r>
          </a:p>
        </p:txBody>
      </p:sp>
      <p:sp>
        <p:nvSpPr>
          <p:cNvPr id="13" name="Google Shape;526;p55"/>
          <p:cNvSpPr txBox="1">
            <a:spLocks noGrp="1"/>
          </p:cNvSpPr>
          <p:nvPr>
            <p:ph type="title"/>
          </p:nvPr>
        </p:nvSpPr>
        <p:spPr>
          <a:xfrm>
            <a:off x="137879" y="498138"/>
            <a:ext cx="83646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9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5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Isosceles Triangle 1"/>
          <p:cNvSpPr/>
          <p:nvPr/>
        </p:nvSpPr>
        <p:spPr>
          <a:xfrm flipV="1">
            <a:off x="7507847" y="0"/>
            <a:ext cx="1402316" cy="13285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717" y="211766"/>
            <a:ext cx="959827" cy="1980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7637" y="49510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</a:rPr>
              <a:t>©2021 Discover Financial Services - Confidential and Proprietary - 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3701466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BD5EB2-FFCE-4EEE-B5B6-BC3713C0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445770"/>
            <a:ext cx="8641080" cy="582930"/>
          </a:xfrm>
        </p:spPr>
        <p:txBody>
          <a:bodyPr/>
          <a:lstStyle/>
          <a:p>
            <a:r>
              <a:rPr lang="en-US" dirty="0">
                <a:latin typeface="Discover Sans" pitchFamily="2" charset="0"/>
                <a:ea typeface="Discover Sans" pitchFamily="2" charset="0"/>
              </a:rPr>
              <a:t>Building our community: Our Semantic Graph</a:t>
            </a:r>
          </a:p>
        </p:txBody>
      </p:sp>
      <p:grpSp>
        <p:nvGrpSpPr>
          <p:cNvPr id="32" name="Gruppieren 8"/>
          <p:cNvGrpSpPr/>
          <p:nvPr/>
        </p:nvGrpSpPr>
        <p:grpSpPr>
          <a:xfrm>
            <a:off x="2742091" y="1275207"/>
            <a:ext cx="3723680" cy="3565922"/>
            <a:chOff x="3587353" y="1305045"/>
            <a:chExt cx="4964907" cy="4754563"/>
          </a:xfrm>
        </p:grpSpPr>
        <p:cxnSp>
          <p:nvCxnSpPr>
            <p:cNvPr id="33" name="Gerade Verbindung 2"/>
            <p:cNvCxnSpPr/>
            <p:nvPr/>
          </p:nvCxnSpPr>
          <p:spPr>
            <a:xfrm flipH="1" flipV="1">
              <a:off x="4529667" y="2099733"/>
              <a:ext cx="1515533" cy="1574800"/>
            </a:xfrm>
            <a:prstGeom prst="line">
              <a:avLst/>
            </a:prstGeom>
            <a:ln w="38100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98"/>
            <p:cNvCxnSpPr/>
            <p:nvPr/>
          </p:nvCxnSpPr>
          <p:spPr>
            <a:xfrm flipV="1">
              <a:off x="6045201" y="2099733"/>
              <a:ext cx="1549399" cy="1574800"/>
            </a:xfrm>
            <a:prstGeom prst="line">
              <a:avLst/>
            </a:prstGeom>
            <a:ln w="38100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99"/>
            <p:cNvCxnSpPr/>
            <p:nvPr/>
          </p:nvCxnSpPr>
          <p:spPr>
            <a:xfrm>
              <a:off x="6045201" y="3674534"/>
              <a:ext cx="1549399" cy="1557866"/>
            </a:xfrm>
            <a:prstGeom prst="line">
              <a:avLst/>
            </a:prstGeom>
            <a:ln w="38100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100"/>
            <p:cNvCxnSpPr/>
            <p:nvPr/>
          </p:nvCxnSpPr>
          <p:spPr>
            <a:xfrm flipH="1">
              <a:off x="4690533" y="3674534"/>
              <a:ext cx="1354667" cy="1557866"/>
            </a:xfrm>
            <a:prstGeom prst="line">
              <a:avLst/>
            </a:prstGeom>
            <a:ln w="38100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29"/>
            <p:cNvSpPr>
              <a:spLocks noChangeArrowheads="1"/>
            </p:cNvSpPr>
            <p:nvPr/>
          </p:nvSpPr>
          <p:spPr bwMode="gray">
            <a:xfrm>
              <a:off x="4896244" y="2492896"/>
              <a:ext cx="2371362" cy="2371362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prstDash val="lgDash"/>
              <a:round/>
              <a:headEnd/>
              <a:tailEnd/>
            </a:ln>
            <a:effectLst>
              <a:outerShdw blurRad="190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de-DE" sz="1050" noProof="1">
                <a:solidFill>
                  <a:prstClr val="black"/>
                </a:solidFill>
              </a:endParaRPr>
            </a:p>
          </p:txBody>
        </p:sp>
        <p:sp>
          <p:nvSpPr>
            <p:cNvPr id="38" name="Oval 8"/>
            <p:cNvSpPr>
              <a:spLocks noChangeArrowheads="1"/>
            </p:cNvSpPr>
            <p:nvPr/>
          </p:nvSpPr>
          <p:spPr bwMode="gray">
            <a:xfrm>
              <a:off x="4988323" y="2598858"/>
              <a:ext cx="2168921" cy="216495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57150" algn="ctr">
              <a:noFill/>
              <a:round/>
              <a:headEnd/>
              <a:tailEnd/>
            </a:ln>
            <a:effectLst>
              <a:innerShdw blurRad="127000">
                <a:prstClr val="black">
                  <a:alpha val="34000"/>
                </a:prstClr>
              </a:innerShdw>
            </a:effectLst>
          </p:spPr>
          <p:txBody>
            <a:bodyPr wrap="none" lIns="0" tIns="5400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de-DE" altLang="de-DE" sz="1500" noProof="1">
                  <a:solidFill>
                    <a:prstClr val="white"/>
                  </a:solidFill>
                  <a:latin typeface="Arial"/>
                </a:rPr>
                <a:t>Indivdual</a:t>
              </a:r>
            </a:p>
          </p:txBody>
        </p:sp>
        <p:grpSp>
          <p:nvGrpSpPr>
            <p:cNvPr id="39" name="Gruppieren 6"/>
            <p:cNvGrpSpPr/>
            <p:nvPr/>
          </p:nvGrpSpPr>
          <p:grpSpPr>
            <a:xfrm>
              <a:off x="3587353" y="1305045"/>
              <a:ext cx="4964907" cy="4754563"/>
              <a:chOff x="3587353" y="1305045"/>
              <a:chExt cx="4964907" cy="4754563"/>
            </a:xfrm>
          </p:grpSpPr>
          <p:sp>
            <p:nvSpPr>
              <p:cNvPr id="45" name="Freeform 13"/>
              <p:cNvSpPr>
                <a:spLocks/>
              </p:cNvSpPr>
              <p:nvPr/>
            </p:nvSpPr>
            <p:spPr bwMode="gray">
              <a:xfrm>
                <a:off x="5198666" y="5611139"/>
                <a:ext cx="1819671" cy="448469"/>
              </a:xfrm>
              <a:custGeom>
                <a:avLst/>
                <a:gdLst>
                  <a:gd name="T0" fmla="*/ 0 w 337"/>
                  <a:gd name="T1" fmla="*/ 0 h 83"/>
                  <a:gd name="T2" fmla="*/ 337 w 337"/>
                  <a:gd name="T3" fmla="*/ 4 h 83"/>
                  <a:gd name="T4" fmla="*/ 0 60000 65536"/>
                  <a:gd name="T5" fmla="*/ 0 60000 65536"/>
                  <a:gd name="T6" fmla="*/ 0 w 337"/>
                  <a:gd name="T7" fmla="*/ 0 h 83"/>
                  <a:gd name="T8" fmla="*/ 337 w 337"/>
                  <a:gd name="T9" fmla="*/ 83 h 8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37" h="83">
                    <a:moveTo>
                      <a:pt x="0" y="0"/>
                    </a:moveTo>
                    <a:cubicBezTo>
                      <a:pt x="0" y="0"/>
                      <a:pt x="155" y="83"/>
                      <a:pt x="337" y="4"/>
                    </a:cubicBezTo>
                  </a:path>
                </a:pathLst>
              </a:custGeom>
              <a:noFill/>
              <a:ln w="57150">
                <a:solidFill>
                  <a:srgbClr val="B2B2B2"/>
                </a:solidFill>
                <a:miter lim="800000"/>
                <a:headEnd type="triangle" w="lg" len="med"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de-DE" altLang="de-DE" sz="1050" noProof="1">
                  <a:solidFill>
                    <a:srgbClr val="000000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gray">
              <a:xfrm rot="5400000">
                <a:off x="2873970" y="3437258"/>
                <a:ext cx="1996281" cy="569515"/>
              </a:xfrm>
              <a:custGeom>
                <a:avLst/>
                <a:gdLst>
                  <a:gd name="T0" fmla="*/ 0 w 337"/>
                  <a:gd name="T1" fmla="*/ 0 h 83"/>
                  <a:gd name="T2" fmla="*/ 337 w 337"/>
                  <a:gd name="T3" fmla="*/ 4 h 83"/>
                  <a:gd name="T4" fmla="*/ 0 60000 65536"/>
                  <a:gd name="T5" fmla="*/ 0 60000 65536"/>
                  <a:gd name="T6" fmla="*/ 0 w 337"/>
                  <a:gd name="T7" fmla="*/ 0 h 83"/>
                  <a:gd name="T8" fmla="*/ 337 w 337"/>
                  <a:gd name="T9" fmla="*/ 83 h 8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37" h="83">
                    <a:moveTo>
                      <a:pt x="0" y="0"/>
                    </a:moveTo>
                    <a:cubicBezTo>
                      <a:pt x="0" y="0"/>
                      <a:pt x="155" y="83"/>
                      <a:pt x="337" y="4"/>
                    </a:cubicBezTo>
                  </a:path>
                </a:pathLst>
              </a:custGeom>
              <a:noFill/>
              <a:ln w="57150">
                <a:solidFill>
                  <a:srgbClr val="B2B2B2"/>
                </a:solidFill>
                <a:miter lim="800000"/>
                <a:headEnd type="triangle" w="lg" len="med"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de-DE" altLang="de-DE" sz="1050" noProof="1">
                  <a:solidFill>
                    <a:srgbClr val="000000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47" name="Freeform 15"/>
              <p:cNvSpPr>
                <a:spLocks/>
              </p:cNvSpPr>
              <p:nvPr/>
            </p:nvSpPr>
            <p:spPr bwMode="gray">
              <a:xfrm rot="10800000">
                <a:off x="5131198" y="1305045"/>
                <a:ext cx="1819671" cy="448469"/>
              </a:xfrm>
              <a:custGeom>
                <a:avLst/>
                <a:gdLst>
                  <a:gd name="T0" fmla="*/ 0 w 337"/>
                  <a:gd name="T1" fmla="*/ 0 h 83"/>
                  <a:gd name="T2" fmla="*/ 337 w 337"/>
                  <a:gd name="T3" fmla="*/ 4 h 83"/>
                  <a:gd name="T4" fmla="*/ 0 60000 65536"/>
                  <a:gd name="T5" fmla="*/ 0 60000 65536"/>
                  <a:gd name="T6" fmla="*/ 0 w 337"/>
                  <a:gd name="T7" fmla="*/ 0 h 83"/>
                  <a:gd name="T8" fmla="*/ 337 w 337"/>
                  <a:gd name="T9" fmla="*/ 83 h 8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37" h="83">
                    <a:moveTo>
                      <a:pt x="0" y="0"/>
                    </a:moveTo>
                    <a:cubicBezTo>
                      <a:pt x="0" y="0"/>
                      <a:pt x="155" y="83"/>
                      <a:pt x="337" y="4"/>
                    </a:cubicBezTo>
                  </a:path>
                </a:pathLst>
              </a:custGeom>
              <a:noFill/>
              <a:ln w="57150">
                <a:solidFill>
                  <a:srgbClr val="B2B2B2"/>
                </a:solidFill>
                <a:miter lim="800000"/>
                <a:headEnd type="triangle" w="lg" len="med"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de-DE" altLang="de-DE" sz="1050" noProof="1">
                  <a:solidFill>
                    <a:srgbClr val="000000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48" name="Freeform 16"/>
              <p:cNvSpPr>
                <a:spLocks/>
              </p:cNvSpPr>
              <p:nvPr/>
            </p:nvSpPr>
            <p:spPr bwMode="gray">
              <a:xfrm rot="16200000">
                <a:off x="7269361" y="3351928"/>
                <a:ext cx="1996281" cy="569516"/>
              </a:xfrm>
              <a:custGeom>
                <a:avLst/>
                <a:gdLst>
                  <a:gd name="T0" fmla="*/ 0 w 337"/>
                  <a:gd name="T1" fmla="*/ 0 h 83"/>
                  <a:gd name="T2" fmla="*/ 337 w 337"/>
                  <a:gd name="T3" fmla="*/ 4 h 83"/>
                  <a:gd name="T4" fmla="*/ 0 60000 65536"/>
                  <a:gd name="T5" fmla="*/ 0 60000 65536"/>
                  <a:gd name="T6" fmla="*/ 0 w 337"/>
                  <a:gd name="T7" fmla="*/ 0 h 83"/>
                  <a:gd name="T8" fmla="*/ 337 w 337"/>
                  <a:gd name="T9" fmla="*/ 83 h 8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37" h="83">
                    <a:moveTo>
                      <a:pt x="0" y="0"/>
                    </a:moveTo>
                    <a:cubicBezTo>
                      <a:pt x="0" y="0"/>
                      <a:pt x="155" y="83"/>
                      <a:pt x="337" y="4"/>
                    </a:cubicBezTo>
                  </a:path>
                </a:pathLst>
              </a:custGeom>
              <a:noFill/>
              <a:ln w="57150">
                <a:solidFill>
                  <a:srgbClr val="B2B2B2"/>
                </a:solidFill>
                <a:miter lim="800000"/>
                <a:headEnd type="triangle" w="lg" len="med"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eaVert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de-DE" altLang="de-DE" sz="1050" noProof="1">
                  <a:solidFill>
                    <a:srgbClr val="000000"/>
                  </a:solidFill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40" name="Gruppieren 7"/>
            <p:cNvGrpSpPr/>
            <p:nvPr/>
          </p:nvGrpSpPr>
          <p:grpSpPr>
            <a:xfrm>
              <a:off x="3900346" y="1473975"/>
              <a:ext cx="4359295" cy="4419217"/>
              <a:chOff x="3900346" y="1473975"/>
              <a:chExt cx="4359295" cy="4419217"/>
            </a:xfrm>
          </p:grpSpPr>
          <p:sp>
            <p:nvSpPr>
              <p:cNvPr id="41" name="Oval 5"/>
              <p:cNvSpPr>
                <a:spLocks noChangeArrowheads="1"/>
              </p:cNvSpPr>
              <p:nvPr/>
            </p:nvSpPr>
            <p:spPr bwMode="gray">
              <a:xfrm>
                <a:off x="6908926" y="1473975"/>
                <a:ext cx="1274512" cy="1274512"/>
              </a:xfrm>
              <a:prstGeom prst="ellipse">
                <a:avLst/>
              </a:prstGeom>
              <a:solidFill>
                <a:schemeClr val="accent1"/>
              </a:solidFill>
              <a:ln w="6350">
                <a:noFill/>
                <a:round/>
                <a:headEnd/>
                <a:tailEnd/>
              </a:ln>
            </p:spPr>
            <p:txBody>
              <a:bodyPr wrap="none" lIns="0" tIns="5400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r>
                  <a:rPr lang="de-DE" altLang="de-DE" sz="1200" noProof="1">
                    <a:solidFill>
                      <a:prstClr val="white"/>
                    </a:solidFill>
                    <a:latin typeface="Calibri Light" panose="020F0302020204030204" pitchFamily="34" charset="0"/>
                  </a:rPr>
                  <a:t>Competency </a:t>
                </a:r>
                <a:br>
                  <a:rPr lang="de-DE" altLang="de-DE" sz="1200" noProof="1">
                    <a:solidFill>
                      <a:prstClr val="white"/>
                    </a:solidFill>
                    <a:latin typeface="Calibri Light" panose="020F0302020204030204" pitchFamily="34" charset="0"/>
                  </a:rPr>
                </a:br>
                <a:r>
                  <a:rPr lang="de-DE" altLang="de-DE" sz="1200" noProof="1">
                    <a:solidFill>
                      <a:prstClr val="white"/>
                    </a:solidFill>
                    <a:latin typeface="Calibri Light" panose="020F0302020204030204" pitchFamily="34" charset="0"/>
                  </a:rPr>
                  <a:t>Taxonomy</a:t>
                </a:r>
              </a:p>
            </p:txBody>
          </p:sp>
          <p:sp>
            <p:nvSpPr>
              <p:cNvPr id="42" name="Oval 5"/>
              <p:cNvSpPr>
                <a:spLocks noChangeArrowheads="1"/>
              </p:cNvSpPr>
              <p:nvPr/>
            </p:nvSpPr>
            <p:spPr bwMode="gray">
              <a:xfrm>
                <a:off x="3968082" y="4618680"/>
                <a:ext cx="1274512" cy="1274512"/>
              </a:xfrm>
              <a:prstGeom prst="ellipse">
                <a:avLst/>
              </a:prstGeom>
              <a:solidFill>
                <a:schemeClr val="accent1"/>
              </a:solidFill>
              <a:ln w="6350">
                <a:noFill/>
                <a:round/>
                <a:headEnd/>
                <a:tailEnd/>
              </a:ln>
            </p:spPr>
            <p:txBody>
              <a:bodyPr wrap="none" lIns="0" tIns="5400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r>
                  <a:rPr lang="de-DE" altLang="de-DE" sz="1200" noProof="1">
                    <a:solidFill>
                      <a:prstClr val="white"/>
                    </a:solidFill>
                    <a:latin typeface="Calibri Light" panose="020F0302020204030204" pitchFamily="34" charset="0"/>
                  </a:rPr>
                  <a:t>Technology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de-DE" altLang="de-DE" sz="1200" noProof="1">
                    <a:solidFill>
                      <a:prstClr val="white"/>
                    </a:solidFill>
                    <a:latin typeface="Calibri Light" panose="020F0302020204030204" pitchFamily="34" charset="0"/>
                  </a:rPr>
                  <a:t>Taxonomy</a:t>
                </a:r>
              </a:p>
            </p:txBody>
          </p:sp>
          <p:sp>
            <p:nvSpPr>
              <p:cNvPr id="43" name="Oval 5"/>
              <p:cNvSpPr>
                <a:spLocks noChangeArrowheads="1"/>
              </p:cNvSpPr>
              <p:nvPr/>
            </p:nvSpPr>
            <p:spPr bwMode="gray">
              <a:xfrm>
                <a:off x="6985129" y="4618680"/>
                <a:ext cx="1274512" cy="1274512"/>
              </a:xfrm>
              <a:prstGeom prst="ellipse">
                <a:avLst/>
              </a:prstGeom>
              <a:solidFill>
                <a:schemeClr val="accent1"/>
              </a:solidFill>
              <a:ln w="6350">
                <a:noFill/>
                <a:round/>
                <a:headEnd/>
                <a:tailEnd/>
              </a:ln>
            </p:spPr>
            <p:txBody>
              <a:bodyPr wrap="none" lIns="0" tIns="5400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r>
                  <a:rPr lang="de-DE" altLang="de-DE" sz="1200" noProof="1">
                    <a:solidFill>
                      <a:prstClr val="white"/>
                    </a:solidFill>
                    <a:latin typeface="Calibri Light" panose="020F0302020204030204" pitchFamily="34" charset="0"/>
                  </a:rPr>
                  <a:t>Content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de-DE" altLang="de-DE" sz="1200" noProof="1">
                    <a:solidFill>
                      <a:prstClr val="white"/>
                    </a:solidFill>
                    <a:latin typeface="Calibri Light" panose="020F0302020204030204" pitchFamily="34" charset="0"/>
                  </a:rPr>
                  <a:t>Taxonomy</a:t>
                </a:r>
              </a:p>
            </p:txBody>
          </p:sp>
          <p:sp>
            <p:nvSpPr>
              <p:cNvPr id="44" name="Oval 5"/>
              <p:cNvSpPr>
                <a:spLocks noChangeArrowheads="1"/>
              </p:cNvSpPr>
              <p:nvPr/>
            </p:nvSpPr>
            <p:spPr bwMode="gray">
              <a:xfrm>
                <a:off x="3900346" y="1473975"/>
                <a:ext cx="1274512" cy="1274512"/>
              </a:xfrm>
              <a:prstGeom prst="ellipse">
                <a:avLst/>
              </a:prstGeom>
              <a:solidFill>
                <a:schemeClr val="accent1"/>
              </a:solidFill>
              <a:ln w="6350">
                <a:noFill/>
                <a:round/>
                <a:headEnd/>
                <a:tailEnd/>
              </a:ln>
            </p:spPr>
            <p:txBody>
              <a:bodyPr wrap="none" lIns="0" tIns="5400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r>
                  <a:rPr lang="de-DE" altLang="de-DE" sz="1200" noProof="1">
                    <a:solidFill>
                      <a:prstClr val="white"/>
                    </a:solidFill>
                    <a:latin typeface="Calibri Light" panose="020F0302020204030204" pitchFamily="34" charset="0"/>
                  </a:rPr>
                  <a:t>Role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de-DE" altLang="de-DE" sz="1200" noProof="1">
                    <a:solidFill>
                      <a:prstClr val="white"/>
                    </a:solidFill>
                    <a:latin typeface="Calibri Light" panose="020F0302020204030204" pitchFamily="34" charset="0"/>
                  </a:rPr>
                  <a:t>Taxonomy</a:t>
                </a:r>
              </a:p>
            </p:txBody>
          </p:sp>
        </p:grpSp>
      </p:grpSp>
      <p:sp>
        <p:nvSpPr>
          <p:cNvPr id="49" name="Rectangle 48"/>
          <p:cNvSpPr/>
          <p:nvPr/>
        </p:nvSpPr>
        <p:spPr>
          <a:xfrm>
            <a:off x="251460" y="1028700"/>
            <a:ext cx="2379177" cy="3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900" b="1" dirty="0">
                <a:latin typeface="Discover Sans" pitchFamily="2" charset="0"/>
                <a:ea typeface="Discover Sans" pitchFamily="2" charset="0"/>
              </a:rPr>
              <a:t>For example: Application Engineering, </a:t>
            </a:r>
            <a:br>
              <a:rPr lang="en-US" sz="900" b="1" dirty="0">
                <a:latin typeface="Discover Sans" pitchFamily="2" charset="0"/>
                <a:ea typeface="Discover Sans" pitchFamily="2" charset="0"/>
              </a:rPr>
            </a:br>
            <a:r>
              <a:rPr lang="en-US" sz="900" b="1" dirty="0">
                <a:latin typeface="Discover Sans" pitchFamily="2" charset="0"/>
                <a:ea typeface="Discover Sans" pitchFamily="2" charset="0"/>
              </a:rPr>
              <a:t>IT Infrastructure, …</a:t>
            </a:r>
            <a:endParaRPr lang="en-US" sz="900" dirty="0">
              <a:latin typeface="Discover Sans" pitchFamily="2" charset="0"/>
              <a:ea typeface="Discover Sans" pitchFamily="2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51460" y="4645213"/>
            <a:ext cx="197682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900" b="1" dirty="0">
                <a:latin typeface="Discover Sans" pitchFamily="2" charset="0"/>
                <a:ea typeface="Discover Sans" pitchFamily="2" charset="0"/>
              </a:rPr>
              <a:t>For example: CI/CD, Local Area</a:t>
            </a:r>
            <a:br>
              <a:rPr lang="en-US" sz="900" b="1" dirty="0">
                <a:latin typeface="Discover Sans" pitchFamily="2" charset="0"/>
                <a:ea typeface="Discover Sans" pitchFamily="2" charset="0"/>
              </a:rPr>
            </a:br>
            <a:r>
              <a:rPr lang="en-US" sz="900" b="1" dirty="0">
                <a:latin typeface="Discover Sans" pitchFamily="2" charset="0"/>
                <a:ea typeface="Discover Sans" pitchFamily="2" charset="0"/>
              </a:rPr>
              <a:t>Network, …</a:t>
            </a:r>
            <a:endParaRPr lang="en-US" sz="900" dirty="0">
              <a:latin typeface="Discover Sans" pitchFamily="2" charset="0"/>
              <a:ea typeface="Discover Sans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258998" y="4645213"/>
            <a:ext cx="1768433" cy="3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900" b="1" dirty="0">
                <a:latin typeface="Discover Sans" pitchFamily="2" charset="0"/>
                <a:ea typeface="Discover Sans" pitchFamily="2" charset="0"/>
              </a:rPr>
              <a:t>For example: Blog, Pattern, </a:t>
            </a:r>
            <a:br>
              <a:rPr lang="en-US" sz="900" b="1" dirty="0">
                <a:latin typeface="Discover Sans" pitchFamily="2" charset="0"/>
                <a:ea typeface="Discover Sans" pitchFamily="2" charset="0"/>
              </a:rPr>
            </a:br>
            <a:r>
              <a:rPr lang="en-US" sz="900" b="1" dirty="0">
                <a:latin typeface="Discover Sans" pitchFamily="2" charset="0"/>
                <a:ea typeface="Discover Sans" pitchFamily="2" charset="0"/>
              </a:rPr>
              <a:t>Learning Path, …</a:t>
            </a:r>
            <a:endParaRPr lang="en-US" sz="900" dirty="0">
              <a:latin typeface="Discover Sans" pitchFamily="2" charset="0"/>
              <a:ea typeface="Discover Sans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58998" y="1028700"/>
            <a:ext cx="1383712" cy="3427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900" b="1" dirty="0">
                <a:latin typeface="Discover Sans" pitchFamily="2" charset="0"/>
                <a:ea typeface="Discover Sans" pitchFamily="2" charset="0"/>
              </a:rPr>
              <a:t>For example: Novice,</a:t>
            </a:r>
            <a:br>
              <a:rPr lang="en-US" sz="900" b="1" dirty="0">
                <a:latin typeface="Discover Sans" pitchFamily="2" charset="0"/>
                <a:ea typeface="Discover Sans" pitchFamily="2" charset="0"/>
              </a:rPr>
            </a:br>
            <a:r>
              <a:rPr lang="en-US" sz="900" b="1" dirty="0">
                <a:latin typeface="Discover Sans" pitchFamily="2" charset="0"/>
                <a:ea typeface="Discover Sans" pitchFamily="2" charset="0"/>
              </a:rPr>
              <a:t>Beginner, …</a:t>
            </a:r>
            <a:endParaRPr lang="en-US" sz="900" dirty="0">
              <a:latin typeface="Discover Sans" pitchFamily="2" charset="0"/>
              <a:ea typeface="Discover Sans" pitchFamily="2" charset="0"/>
            </a:endParaRPr>
          </a:p>
        </p:txBody>
      </p:sp>
      <p:cxnSp>
        <p:nvCxnSpPr>
          <p:cNvPr id="53" name="Elbow Connector 52"/>
          <p:cNvCxnSpPr>
            <a:stCxn id="49" idx="3"/>
            <a:endCxn id="44" idx="0"/>
          </p:cNvCxnSpPr>
          <p:nvPr/>
        </p:nvCxnSpPr>
        <p:spPr>
          <a:xfrm>
            <a:off x="2630637" y="1200062"/>
            <a:ext cx="824141" cy="201842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52" idx="1"/>
            <a:endCxn id="41" idx="0"/>
          </p:cNvCxnSpPr>
          <p:nvPr/>
        </p:nvCxnSpPr>
        <p:spPr>
          <a:xfrm rot="10800000" flipV="1">
            <a:off x="5711214" y="1200062"/>
            <a:ext cx="547785" cy="201842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51" idx="1"/>
            <a:endCxn id="43" idx="4"/>
          </p:cNvCxnSpPr>
          <p:nvPr/>
        </p:nvCxnSpPr>
        <p:spPr>
          <a:xfrm rot="10800000">
            <a:off x="5768366" y="4716317"/>
            <a:ext cx="490633" cy="10025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50" idx="3"/>
            <a:endCxn id="42" idx="4"/>
          </p:cNvCxnSpPr>
          <p:nvPr/>
        </p:nvCxnSpPr>
        <p:spPr>
          <a:xfrm flipV="1">
            <a:off x="2228283" y="4716317"/>
            <a:ext cx="1277297" cy="99712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51460" y="2615363"/>
            <a:ext cx="2456101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900" dirty="0">
                <a:latin typeface="Discover Sans" pitchFamily="2" charset="0"/>
                <a:ea typeface="Discover Sans" pitchFamily="2" charset="0"/>
              </a:rPr>
              <a:t>Every </a:t>
            </a:r>
            <a:r>
              <a:rPr lang="en-US" sz="900" b="1" dirty="0">
                <a:latin typeface="Discover Sans" pitchFamily="2" charset="0"/>
                <a:ea typeface="Discover Sans" pitchFamily="2" charset="0"/>
              </a:rPr>
              <a:t>Discover Technology Academy </a:t>
            </a:r>
            <a:r>
              <a:rPr lang="en-US" sz="900" b="1" dirty="0" err="1">
                <a:latin typeface="Discover Sans" pitchFamily="2" charset="0"/>
                <a:ea typeface="Discover Sans" pitchFamily="2" charset="0"/>
              </a:rPr>
              <a:t>eXperience</a:t>
            </a:r>
            <a:r>
              <a:rPr lang="en-US" sz="900" b="1" dirty="0">
                <a:latin typeface="Discover Sans" pitchFamily="2" charset="0"/>
                <a:ea typeface="Discover Sans" pitchFamily="2" charset="0"/>
              </a:rPr>
              <a:t> piece of content and registered user </a:t>
            </a:r>
            <a:r>
              <a:rPr lang="en-US" sz="900" dirty="0">
                <a:latin typeface="Discover Sans" pitchFamily="2" charset="0"/>
                <a:ea typeface="Discover Sans" pitchFamily="2" charset="0"/>
              </a:rPr>
              <a:t>will be tagged by role, competency, technology and content type – a strongly connected cyclic graph that will </a:t>
            </a:r>
            <a:r>
              <a:rPr lang="en-US" sz="900" b="1" dirty="0">
                <a:latin typeface="Discover Sans" pitchFamily="2" charset="0"/>
                <a:ea typeface="Discover Sans" pitchFamily="2" charset="0"/>
              </a:rPr>
              <a:t>allow for the dynamic rending of relevant content and people for each individual</a:t>
            </a:r>
            <a:r>
              <a:rPr lang="en-US" sz="900" dirty="0">
                <a:latin typeface="Discover Sans" pitchFamily="2" charset="0"/>
                <a:ea typeface="Discover Sans" pitchFamily="2" charset="0"/>
              </a:rPr>
              <a:t>.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-17637" y="49510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©2021 Discover Financial Services - Confidential and Proprietary - Do not copy or distribute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351531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6B29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87;p52"/>
          <p:cNvSpPr txBox="1"/>
          <p:nvPr/>
        </p:nvSpPr>
        <p:spPr>
          <a:xfrm>
            <a:off x="219448" y="1394250"/>
            <a:ext cx="8924552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Discover Sans" pitchFamily="2" charset="77"/>
                <a:ea typeface="Discover Sans" pitchFamily="2" charset="77"/>
                <a:cs typeface="Montserrat"/>
                <a:sym typeface="Montserrat"/>
              </a:rPr>
              <a:t>An investment in learning pays the best interest...</a:t>
            </a:r>
            <a:br>
              <a:rPr lang="en-US" sz="4800" b="1" dirty="0">
                <a:solidFill>
                  <a:srgbClr val="FFFFFF"/>
                </a:solidFill>
                <a:latin typeface="Discover Sans" pitchFamily="2" charset="77"/>
                <a:ea typeface="Discover Sans" pitchFamily="2" charset="77"/>
                <a:cs typeface="Montserrat"/>
                <a:sym typeface="Montserrat"/>
              </a:rPr>
            </a:br>
            <a:r>
              <a:rPr lang="en-US" sz="4800" b="1" dirty="0">
                <a:solidFill>
                  <a:srgbClr val="FFFFFF"/>
                </a:solidFill>
                <a:latin typeface="Discover Sans" pitchFamily="2" charset="77"/>
                <a:ea typeface="Discover Sans" pitchFamily="2" charset="77"/>
                <a:cs typeface="Montserrat"/>
                <a:sym typeface="Montserrat"/>
              </a:rPr>
              <a:t>We develop ourselves and stay ahead!</a:t>
            </a:r>
          </a:p>
        </p:txBody>
      </p:sp>
      <p:sp>
        <p:nvSpPr>
          <p:cNvPr id="13" name="Google Shape;526;p55"/>
          <p:cNvSpPr txBox="1">
            <a:spLocks noGrp="1"/>
          </p:cNvSpPr>
          <p:nvPr>
            <p:ph type="title"/>
          </p:nvPr>
        </p:nvSpPr>
        <p:spPr>
          <a:xfrm>
            <a:off x="137879" y="498138"/>
            <a:ext cx="83646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9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5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Isosceles Triangle 1"/>
          <p:cNvSpPr/>
          <p:nvPr/>
        </p:nvSpPr>
        <p:spPr>
          <a:xfrm flipV="1">
            <a:off x="7507847" y="0"/>
            <a:ext cx="1402316" cy="13285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935" y="233050"/>
            <a:ext cx="980140" cy="172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7637" y="49510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</a:rPr>
              <a:t>©2021 Discover Financial Services - Confidential and Proprietary - 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1476704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BD5EB2-FFCE-4EEE-B5B6-BC3713C0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445770"/>
            <a:ext cx="8641080" cy="582930"/>
          </a:xfrm>
        </p:spPr>
        <p:txBody>
          <a:bodyPr/>
          <a:lstStyle/>
          <a:p>
            <a:r>
              <a:rPr lang="en-US" dirty="0">
                <a:latin typeface="Discover Sans" pitchFamily="2" charset="0"/>
                <a:ea typeface="Discover Sans" pitchFamily="2" charset="0"/>
              </a:rPr>
              <a:t>Building our career</a:t>
            </a:r>
          </a:p>
        </p:txBody>
      </p:sp>
      <p:grpSp>
        <p:nvGrpSpPr>
          <p:cNvPr id="10" name="Gruppieren 4"/>
          <p:cNvGrpSpPr/>
          <p:nvPr/>
        </p:nvGrpSpPr>
        <p:grpSpPr bwMode="gray">
          <a:xfrm>
            <a:off x="1" y="4151636"/>
            <a:ext cx="9143999" cy="985588"/>
            <a:chOff x="0" y="4572060"/>
            <a:chExt cx="12190413" cy="2274509"/>
          </a:xfrm>
          <a:solidFill>
            <a:schemeClr val="tx2"/>
          </a:solidFill>
        </p:grpSpPr>
        <p:sp>
          <p:nvSpPr>
            <p:cNvPr id="13" name="Rectangle 20"/>
            <p:cNvSpPr>
              <a:spLocks noChangeArrowheads="1"/>
            </p:cNvSpPr>
            <p:nvPr/>
          </p:nvSpPr>
          <p:spPr bwMode="gray">
            <a:xfrm>
              <a:off x="0" y="4572060"/>
              <a:ext cx="12190413" cy="227450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405000" tIns="34290" rIns="40500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br>
                <a:rPr lang="en-US" sz="1200" dirty="0">
                  <a:solidFill>
                    <a:prstClr val="white"/>
                  </a:solidFill>
                </a:rPr>
              </a:br>
              <a:r>
                <a:rPr lang="en-US" sz="1200" dirty="0">
                  <a:solidFill>
                    <a:prstClr val="white"/>
                  </a:solidFill>
                </a:rPr>
                <a:t>Together we can skill up via learning paths and in context learning. We can explore and contribute to the communities, content, methods and standards – all while buffing our eminence and having fun!</a:t>
              </a:r>
              <a:br>
                <a:rPr lang="en-US" sz="1200" dirty="0">
                  <a:solidFill>
                    <a:prstClr val="white"/>
                  </a:solidFill>
                </a:rPr>
              </a:br>
              <a:endParaRPr lang="en-US" sz="1200" dirty="0">
                <a:solidFill>
                  <a:prstClr val="white"/>
                </a:solidFill>
              </a:endParaRPr>
            </a:p>
            <a:p>
              <a:pPr algn="ctr"/>
              <a:endParaRPr 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4" name="Gleichschenkliges Dreieck 6"/>
            <p:cNvSpPr/>
            <p:nvPr/>
          </p:nvSpPr>
          <p:spPr bwMode="gray">
            <a:xfrm rot="10800000">
              <a:off x="539999" y="4572060"/>
              <a:ext cx="543550" cy="266184"/>
            </a:xfrm>
            <a:prstGeom prst="triangl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76898" y="1173018"/>
            <a:ext cx="1871582" cy="2401546"/>
            <a:chOff x="-1" y="0"/>
            <a:chExt cx="3994002" cy="495280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94001" cy="171548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799085"/>
              <a:ext cx="3994001" cy="137633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" y="3175416"/>
              <a:ext cx="3994001" cy="1777389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685" y="1173018"/>
            <a:ext cx="3151893" cy="24491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783" y="1173018"/>
            <a:ext cx="3151805" cy="245207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7637" y="49510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white"/>
                </a:solidFill>
              </a:rPr>
              <a:t>©2021 Discover Financial Services - Confidential and Proprietary - Do not copy or distribute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697327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6B29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87;p52"/>
          <p:cNvSpPr txBox="1"/>
          <p:nvPr/>
        </p:nvSpPr>
        <p:spPr>
          <a:xfrm>
            <a:off x="219448" y="1394250"/>
            <a:ext cx="8924552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Discover Sans" pitchFamily="2" charset="77"/>
                <a:ea typeface="Discover Sans" pitchFamily="2" charset="77"/>
                <a:cs typeface="Montserrat"/>
                <a:sym typeface="Montserrat"/>
              </a:rPr>
              <a:t>Innovation is doing new things...</a:t>
            </a:r>
            <a:br>
              <a:rPr lang="en-US" sz="4800" b="1" dirty="0">
                <a:solidFill>
                  <a:srgbClr val="FFFFFF"/>
                </a:solidFill>
                <a:latin typeface="Discover Sans" pitchFamily="2" charset="77"/>
                <a:ea typeface="Discover Sans" pitchFamily="2" charset="77"/>
                <a:cs typeface="Montserrat"/>
                <a:sym typeface="Montserrat"/>
              </a:rPr>
            </a:br>
            <a:r>
              <a:rPr lang="en-US" sz="4800" b="1" dirty="0">
                <a:solidFill>
                  <a:srgbClr val="FFFFFF"/>
                </a:solidFill>
                <a:latin typeface="Discover Sans" pitchFamily="2" charset="77"/>
                <a:ea typeface="Discover Sans" pitchFamily="2" charset="77"/>
                <a:cs typeface="Montserrat"/>
                <a:sym typeface="Montserrat"/>
              </a:rPr>
              <a:t>We are curious, innovate and simplify!</a:t>
            </a:r>
          </a:p>
        </p:txBody>
      </p:sp>
      <p:sp>
        <p:nvSpPr>
          <p:cNvPr id="13" name="Google Shape;526;p55"/>
          <p:cNvSpPr txBox="1">
            <a:spLocks noGrp="1"/>
          </p:cNvSpPr>
          <p:nvPr>
            <p:ph type="title"/>
          </p:nvPr>
        </p:nvSpPr>
        <p:spPr>
          <a:xfrm>
            <a:off x="137879" y="498138"/>
            <a:ext cx="83646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9600" b="1" dirty="0">
                <a:solidFill>
                  <a:schemeClr val="lt1"/>
                </a:solidFill>
                <a:latin typeface="Discover Sans" pitchFamily="2" charset="77"/>
                <a:ea typeface="Discover Sans" pitchFamily="2" charset="77"/>
                <a:cs typeface="Montserrat"/>
                <a:sym typeface="Montserrat"/>
              </a:rPr>
              <a:t>“</a:t>
            </a:r>
            <a:endParaRPr sz="5000" b="1" dirty="0">
              <a:solidFill>
                <a:schemeClr val="lt1"/>
              </a:solidFill>
              <a:latin typeface="Discover Sans" pitchFamily="2" charset="77"/>
              <a:ea typeface="Discover Sans" pitchFamily="2" charset="77"/>
              <a:cs typeface="Montserrat"/>
              <a:sym typeface="Montserrat"/>
            </a:endParaRPr>
          </a:p>
        </p:txBody>
      </p:sp>
      <p:sp>
        <p:nvSpPr>
          <p:cNvPr id="2" name="Isosceles Triangle 1"/>
          <p:cNvSpPr/>
          <p:nvPr/>
        </p:nvSpPr>
        <p:spPr>
          <a:xfrm flipV="1">
            <a:off x="7507847" y="0"/>
            <a:ext cx="1402316" cy="13285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7023" y="239942"/>
            <a:ext cx="903964" cy="1929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7637" y="49510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</a:rPr>
              <a:t>©2021 Discover Financial Services - Confidential and Proprietary - 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389773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Rechteck 342"/>
          <p:cNvSpPr/>
          <p:nvPr/>
        </p:nvSpPr>
        <p:spPr bwMode="auto">
          <a:xfrm>
            <a:off x="2348662" y="223782"/>
            <a:ext cx="4279346" cy="4669544"/>
          </a:xfrm>
          <a:prstGeom prst="rect">
            <a:avLst/>
          </a:prstGeom>
          <a:solidFill>
            <a:srgbClr val="E6E6E6"/>
          </a:solidFill>
          <a:ln w="12700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de-DE" sz="1050" dirty="0">
              <a:latin typeface="Calibri Light" panose="020F0302020204030204" pitchFamily="34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6621303" y="223782"/>
            <a:ext cx="2256091" cy="4669544"/>
          </a:xfrm>
          <a:prstGeom prst="rect">
            <a:avLst/>
          </a:prstGeom>
          <a:solidFill>
            <a:schemeClr val="accent1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de-DE" sz="1050" dirty="0">
              <a:latin typeface="Calibri Light" panose="020F0302020204030204" pitchFamily="34" charset="0"/>
            </a:endParaRPr>
          </a:p>
        </p:txBody>
      </p:sp>
      <p:sp>
        <p:nvSpPr>
          <p:cNvPr id="159" name="Textfeld 158"/>
          <p:cNvSpPr txBox="1"/>
          <p:nvPr/>
        </p:nvSpPr>
        <p:spPr bwMode="gray">
          <a:xfrm>
            <a:off x="295684" y="370486"/>
            <a:ext cx="1998804" cy="810517"/>
          </a:xfrm>
          <a:prstGeom prst="rect">
            <a:avLst/>
          </a:prstGeom>
          <a:noFill/>
        </p:spPr>
        <p:txBody>
          <a:bodyPr wrap="square" lIns="54000" tIns="0" rIns="135000" bIns="0" rtlCol="0">
            <a:noAutofit/>
          </a:bodyPr>
          <a:lstStyle/>
          <a:p>
            <a:pPr>
              <a:lnSpc>
                <a:spcPct val="85000"/>
              </a:lnSpc>
              <a:spcAft>
                <a:spcPts val="225"/>
              </a:spcAft>
            </a:pPr>
            <a:r>
              <a:rPr lang="en-US" sz="2400" b="1" dirty="0">
                <a:solidFill>
                  <a:srgbClr val="FFAB40"/>
                </a:solidFill>
              </a:rPr>
              <a:t>Discover</a:t>
            </a:r>
            <a:br>
              <a:rPr lang="en-US" sz="2400" b="1" dirty="0">
                <a:solidFill>
                  <a:srgbClr val="FFAB40"/>
                </a:solidFill>
              </a:rPr>
            </a:br>
            <a:r>
              <a:rPr lang="en-US" sz="2400" b="1" dirty="0">
                <a:solidFill>
                  <a:srgbClr val="FFAB40"/>
                </a:solidFill>
              </a:rPr>
              <a:t>Financial </a:t>
            </a:r>
            <a:br>
              <a:rPr lang="en-US" sz="2400" b="1" dirty="0">
                <a:solidFill>
                  <a:srgbClr val="FFAB40"/>
                </a:solidFill>
              </a:rPr>
            </a:br>
            <a:r>
              <a:rPr lang="en-US" sz="2400" b="1" dirty="0">
                <a:solidFill>
                  <a:srgbClr val="FFAB40"/>
                </a:solidFill>
              </a:rPr>
              <a:t>Services</a:t>
            </a:r>
            <a:endParaRPr lang="en-US" sz="2400" noProof="1">
              <a:solidFill>
                <a:srgbClr val="FFAB40"/>
              </a:solidFill>
              <a:latin typeface="Calibri Light" panose="020F0302020204030204" pitchFamily="34" charset="0"/>
            </a:endParaRPr>
          </a:p>
        </p:txBody>
      </p:sp>
      <p:sp>
        <p:nvSpPr>
          <p:cNvPr id="160" name="Rechteck 159"/>
          <p:cNvSpPr/>
          <p:nvPr/>
        </p:nvSpPr>
        <p:spPr bwMode="gray">
          <a:xfrm>
            <a:off x="282667" y="1327707"/>
            <a:ext cx="1998804" cy="296437"/>
          </a:xfrm>
          <a:prstGeom prst="rect">
            <a:avLst/>
          </a:prstGeom>
        </p:spPr>
        <p:txBody>
          <a:bodyPr wrap="square" lIns="54000" tIns="0" rIns="135000" bIns="0">
            <a:noAutofit/>
          </a:bodyPr>
          <a:lstStyle/>
          <a:p>
            <a:pPr>
              <a:spcAft>
                <a:spcPts val="225"/>
              </a:spcAft>
            </a:pPr>
            <a:r>
              <a:rPr lang="en-US" sz="900" b="1" noProof="1">
                <a:latin typeface="Calibri Light" panose="020F0302020204030204" pitchFamily="34" charset="0"/>
              </a:rPr>
              <a:t>Vision</a:t>
            </a:r>
            <a:r>
              <a:rPr lang="en-US" sz="900" noProof="1">
                <a:latin typeface="Calibri Light" panose="020F0302020204030204" pitchFamily="34" charset="0"/>
              </a:rPr>
              <a:t>: To be the leading digital bank and  payments partner</a:t>
            </a:r>
            <a:endParaRPr lang="en-US" sz="1050" dirty="0">
              <a:latin typeface="Calibri Light" panose="020F0302020204030204" pitchFamily="34" charset="0"/>
            </a:endParaRPr>
          </a:p>
        </p:txBody>
      </p:sp>
      <p:sp>
        <p:nvSpPr>
          <p:cNvPr id="161" name="Rechteck 160"/>
          <p:cNvSpPr/>
          <p:nvPr/>
        </p:nvSpPr>
        <p:spPr bwMode="gray">
          <a:xfrm>
            <a:off x="269559" y="1685463"/>
            <a:ext cx="1998804" cy="599465"/>
          </a:xfrm>
          <a:prstGeom prst="rect">
            <a:avLst/>
          </a:prstGeom>
        </p:spPr>
        <p:txBody>
          <a:bodyPr wrap="square" lIns="54000" tIns="0" rIns="135000" bIns="0">
            <a:noAutofit/>
          </a:bodyPr>
          <a:lstStyle/>
          <a:p>
            <a:pPr>
              <a:spcAft>
                <a:spcPts val="225"/>
              </a:spcAft>
            </a:pPr>
            <a:r>
              <a:rPr lang="en-US" sz="900" b="1" dirty="0">
                <a:latin typeface="Calibri Light" panose="020F0302020204030204" pitchFamily="34" charset="0"/>
              </a:rPr>
              <a:t>Mission</a:t>
            </a:r>
            <a:r>
              <a:rPr lang="en-US" sz="900" dirty="0">
                <a:latin typeface="Calibri Light" panose="020F0302020204030204" pitchFamily="34" charset="0"/>
              </a:rPr>
              <a:t>: To help people spend smarter, manage debt better and save more so they achieve a brighter financial future. </a:t>
            </a:r>
          </a:p>
        </p:txBody>
      </p:sp>
      <p:grpSp>
        <p:nvGrpSpPr>
          <p:cNvPr id="212" name="Gruppieren 211"/>
          <p:cNvGrpSpPr/>
          <p:nvPr/>
        </p:nvGrpSpPr>
        <p:grpSpPr bwMode="gray">
          <a:xfrm>
            <a:off x="2469220" y="3797627"/>
            <a:ext cx="4090500" cy="1048678"/>
            <a:chOff x="3291499" y="3542219"/>
            <a:chExt cx="5454000" cy="1398237"/>
          </a:xfrm>
        </p:grpSpPr>
        <p:sp>
          <p:nvSpPr>
            <p:cNvPr id="213" name="Abgerundetes Rechteck 212"/>
            <p:cNvSpPr/>
            <p:nvPr/>
          </p:nvSpPr>
          <p:spPr bwMode="gray">
            <a:xfrm>
              <a:off x="3291499" y="4112650"/>
              <a:ext cx="5040000" cy="108000"/>
            </a:xfrm>
            <a:prstGeom prst="roundRect">
              <a:avLst>
                <a:gd name="adj" fmla="val 50000"/>
              </a:avLst>
            </a:prstGeom>
            <a:noFill/>
            <a:ln w="12700">
              <a:gradFill flip="none" rotWithShape="1">
                <a:gsLst>
                  <a:gs pos="0">
                    <a:srgbClr val="7D7D7D"/>
                  </a:gs>
                  <a:gs pos="100000">
                    <a:srgbClr val="AFAFAF"/>
                  </a:gs>
                </a:gsLst>
                <a:lin ang="10800000" scaled="1"/>
                <a:tileRect/>
              </a:gradFill>
              <a:round/>
              <a:headEnd/>
              <a:tailEnd/>
            </a:ln>
            <a:scene3d>
              <a:camera prst="obliqueTopRight"/>
              <a:lightRig rig="threePt" dir="t">
                <a:rot lat="0" lon="0" rev="0"/>
              </a:lightRig>
            </a:scene3d>
            <a:sp3d extrusionH="1143000"/>
          </p:spPr>
          <p:txBody>
            <a:bodyPr rtlCol="0" anchor="ctr"/>
            <a:lstStyle/>
            <a:p>
              <a:pPr algn="ctr"/>
              <a:endParaRPr lang="de-DE" sz="1050" dirty="0">
                <a:latin typeface="Calibri Light" panose="020F0302020204030204" pitchFamily="34" charset="0"/>
              </a:endParaRPr>
            </a:p>
          </p:txBody>
        </p:sp>
        <p:sp>
          <p:nvSpPr>
            <p:cNvPr id="214" name="Rechteck 213"/>
            <p:cNvSpPr/>
            <p:nvPr/>
          </p:nvSpPr>
          <p:spPr bwMode="gray">
            <a:xfrm>
              <a:off x="5015110" y="3681488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scene3d>
              <a:camera prst="obliqueTopRight"/>
              <a:lightRig rig="balanced" dir="t"/>
            </a:scene3d>
            <a:sp3d extrusionH="508000" prstMaterial="matte">
              <a:extrusionClr>
                <a:schemeClr val="accent1">
                  <a:lumMod val="60000"/>
                  <a:lumOff val="40000"/>
                </a:schemeClr>
              </a:extrusionClr>
            </a:sp3d>
          </p:spPr>
          <p:txBody>
            <a:bodyPr rtlCol="0" anchor="ctr"/>
            <a:lstStyle/>
            <a:p>
              <a:pPr algn="ctr"/>
              <a:r>
                <a:rPr lang="de-DE" sz="18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2</a:t>
              </a:r>
            </a:p>
          </p:txBody>
        </p:sp>
        <p:sp>
          <p:nvSpPr>
            <p:cNvPr id="215" name="Rechteck 214"/>
            <p:cNvSpPr/>
            <p:nvPr/>
          </p:nvSpPr>
          <p:spPr bwMode="gray">
            <a:xfrm>
              <a:off x="3689915" y="3681488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scene3d>
              <a:camera prst="obliqueTopRight"/>
              <a:lightRig rig="balanced" dir="t"/>
            </a:scene3d>
            <a:sp3d extrusionH="508000" prstMaterial="matte">
              <a:extrusionClr>
                <a:schemeClr val="accent1">
                  <a:lumMod val="60000"/>
                  <a:lumOff val="40000"/>
                </a:schemeClr>
              </a:extrusionClr>
            </a:sp3d>
          </p:spPr>
          <p:txBody>
            <a:bodyPr rtlCol="0" anchor="ctr"/>
            <a:lstStyle/>
            <a:p>
              <a:pPr algn="ctr"/>
              <a:r>
                <a:rPr lang="de-DE" sz="18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1</a:t>
              </a:r>
            </a:p>
          </p:txBody>
        </p:sp>
        <p:sp>
          <p:nvSpPr>
            <p:cNvPr id="216" name="Rechteck 215"/>
            <p:cNvSpPr/>
            <p:nvPr/>
          </p:nvSpPr>
          <p:spPr bwMode="gray">
            <a:xfrm>
              <a:off x="6340305" y="3681488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scene3d>
              <a:camera prst="obliqueTopRight"/>
              <a:lightRig rig="balanced" dir="t"/>
            </a:scene3d>
            <a:sp3d extrusionH="508000" prstMaterial="matte">
              <a:extrusionClr>
                <a:schemeClr val="accent1">
                  <a:lumMod val="60000"/>
                  <a:lumOff val="40000"/>
                </a:schemeClr>
              </a:extrusionClr>
            </a:sp3d>
          </p:spPr>
          <p:txBody>
            <a:bodyPr rtlCol="0" anchor="ctr"/>
            <a:lstStyle/>
            <a:p>
              <a:pPr algn="ctr"/>
              <a:r>
                <a:rPr lang="de-DE" sz="18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3</a:t>
              </a:r>
            </a:p>
          </p:txBody>
        </p:sp>
        <p:sp>
          <p:nvSpPr>
            <p:cNvPr id="217" name="Textfeld 216"/>
            <p:cNvSpPr txBox="1"/>
            <p:nvPr/>
          </p:nvSpPr>
          <p:spPr bwMode="gray">
            <a:xfrm>
              <a:off x="3527351" y="4220650"/>
              <a:ext cx="1242564" cy="719806"/>
            </a:xfrm>
            <a:prstGeom prst="rect">
              <a:avLst/>
            </a:prstGeom>
            <a:noFill/>
          </p:spPr>
          <p:txBody>
            <a:bodyPr wrap="square" lIns="0" tIns="54000" rIns="81000" bIns="54000" rtlCol="0" anchor="t" anchorCtr="0">
              <a:noAutofit/>
            </a:bodyPr>
            <a:lstStyle>
              <a:defPPr>
                <a:defRPr lang="de-DE"/>
              </a:defPPr>
              <a:lvl1pPr lvl="0" algn="ctr">
                <a:spcAft>
                  <a:spcPts val="600"/>
                </a:spcAft>
                <a:defRPr sz="1200">
                  <a:solidFill>
                    <a:prstClr val="black"/>
                  </a:solidFill>
                </a:defRPr>
              </a:lvl1pPr>
            </a:lstStyle>
            <a:p>
              <a:pPr algn="l"/>
              <a:r>
                <a:rPr lang="en-US" sz="800" dirty="0">
                  <a:solidFill>
                    <a:srgbClr val="000000"/>
                  </a:solidFill>
                  <a:latin typeface="Discover Sans" pitchFamily="2" charset="0"/>
                  <a:ea typeface="Discover Sans" pitchFamily="2" charset="0"/>
                </a:rPr>
                <a:t>Accelerate</a:t>
              </a:r>
              <a:br>
                <a:rPr lang="en-US" sz="800" dirty="0">
                  <a:solidFill>
                    <a:srgbClr val="000000"/>
                  </a:solidFill>
                  <a:latin typeface="Discover Sans" pitchFamily="2" charset="0"/>
                  <a:ea typeface="Discover Sans" pitchFamily="2" charset="0"/>
                </a:rPr>
              </a:br>
              <a:r>
                <a:rPr lang="en-US" sz="800" dirty="0">
                  <a:solidFill>
                    <a:srgbClr val="000000"/>
                  </a:solidFill>
                  <a:latin typeface="Discover Sans" pitchFamily="2" charset="0"/>
                  <a:ea typeface="Discover Sans" pitchFamily="2" charset="0"/>
                </a:rPr>
                <a:t>Growth &amp; Drive Efficiencies</a:t>
              </a:r>
            </a:p>
          </p:txBody>
        </p:sp>
        <p:sp>
          <p:nvSpPr>
            <p:cNvPr id="219" name="Rechteck 218"/>
            <p:cNvSpPr/>
            <p:nvPr/>
          </p:nvSpPr>
          <p:spPr bwMode="gray">
            <a:xfrm>
              <a:off x="7665499" y="3681488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round/>
              <a:headEnd/>
              <a:tailEnd/>
            </a:ln>
            <a:scene3d>
              <a:camera prst="obliqueTopRight"/>
              <a:lightRig rig="balanced" dir="t"/>
            </a:scene3d>
            <a:sp3d extrusionH="508000" prstMaterial="matte">
              <a:extrusionClr>
                <a:schemeClr val="accent1">
                  <a:lumMod val="60000"/>
                  <a:lumOff val="40000"/>
                </a:schemeClr>
              </a:extrusionClr>
            </a:sp3d>
          </p:spPr>
          <p:txBody>
            <a:bodyPr rtlCol="0" anchor="ctr"/>
            <a:lstStyle/>
            <a:p>
              <a:pPr algn="ctr"/>
              <a:r>
                <a:rPr lang="de-DE" sz="18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4</a:t>
              </a:r>
            </a:p>
          </p:txBody>
        </p:sp>
        <p:sp>
          <p:nvSpPr>
            <p:cNvPr id="221" name="Textfeld 220"/>
            <p:cNvSpPr txBox="1"/>
            <p:nvPr/>
          </p:nvSpPr>
          <p:spPr bwMode="gray">
            <a:xfrm>
              <a:off x="6340305" y="4220650"/>
              <a:ext cx="1080000" cy="719806"/>
            </a:xfrm>
            <a:prstGeom prst="rect">
              <a:avLst/>
            </a:prstGeom>
            <a:noFill/>
          </p:spPr>
          <p:txBody>
            <a:bodyPr wrap="square" lIns="0" tIns="54000" rIns="81000" bIns="54000" rtlCol="0" anchor="t" anchorCtr="0">
              <a:noAutofit/>
            </a:bodyPr>
            <a:lstStyle>
              <a:defPPr>
                <a:defRPr lang="de-DE"/>
              </a:defPPr>
              <a:lvl1pPr lvl="0" algn="ctr">
                <a:spcAft>
                  <a:spcPts val="600"/>
                </a:spcAft>
                <a:defRPr sz="1200">
                  <a:solidFill>
                    <a:prstClr val="black"/>
                  </a:solidFill>
                </a:defRPr>
              </a:lvl1pPr>
            </a:lstStyle>
            <a:p>
              <a:pPr algn="l"/>
              <a:r>
                <a:rPr lang="en-US" sz="800" dirty="0">
                  <a:solidFill>
                    <a:srgbClr val="000000"/>
                  </a:solidFill>
                  <a:latin typeface="Discover Sans" pitchFamily="2" charset="0"/>
                  <a:ea typeface="Discover Sans" pitchFamily="2" charset="0"/>
                </a:rPr>
                <a:t>Grow Payments Business</a:t>
              </a:r>
            </a:p>
          </p:txBody>
        </p:sp>
        <p:sp>
          <p:nvSpPr>
            <p:cNvPr id="222" name="Freeform 7"/>
            <p:cNvSpPr>
              <a:spLocks noEditPoints="1"/>
            </p:cNvSpPr>
            <p:nvPr/>
          </p:nvSpPr>
          <p:spPr bwMode="gray">
            <a:xfrm rot="11257154" flipH="1">
              <a:off x="4248405" y="3542219"/>
              <a:ext cx="698675" cy="278538"/>
            </a:xfrm>
            <a:custGeom>
              <a:avLst/>
              <a:gdLst>
                <a:gd name="T0" fmla="*/ 456 w 565"/>
                <a:gd name="T1" fmla="*/ 168 h 275"/>
                <a:gd name="T2" fmla="*/ 174 w 565"/>
                <a:gd name="T3" fmla="*/ 199 h 275"/>
                <a:gd name="T4" fmla="*/ 1 w 565"/>
                <a:gd name="T5" fmla="*/ 25 h 275"/>
                <a:gd name="T6" fmla="*/ 26 w 565"/>
                <a:gd name="T7" fmla="*/ 19 h 275"/>
                <a:gd name="T8" fmla="*/ 92 w 565"/>
                <a:gd name="T9" fmla="*/ 130 h 275"/>
                <a:gd name="T10" fmla="*/ 204 w 565"/>
                <a:gd name="T11" fmla="*/ 175 h 275"/>
                <a:gd name="T12" fmla="*/ 458 w 565"/>
                <a:gd name="T13" fmla="*/ 143 h 275"/>
                <a:gd name="T14" fmla="*/ 456 w 565"/>
                <a:gd name="T15" fmla="*/ 168 h 275"/>
                <a:gd name="T16" fmla="*/ 551 w 565"/>
                <a:gd name="T17" fmla="*/ 129 h 275"/>
                <a:gd name="T18" fmla="*/ 412 w 565"/>
                <a:gd name="T19" fmla="*/ 94 h 275"/>
                <a:gd name="T20" fmla="*/ 398 w 565"/>
                <a:gd name="T21" fmla="*/ 119 h 275"/>
                <a:gd name="T22" fmla="*/ 495 w 565"/>
                <a:gd name="T23" fmla="*/ 145 h 275"/>
                <a:gd name="T24" fmla="*/ 467 w 565"/>
                <a:gd name="T25" fmla="*/ 169 h 275"/>
                <a:gd name="T26" fmla="*/ 415 w 565"/>
                <a:gd name="T27" fmla="*/ 256 h 275"/>
                <a:gd name="T28" fmla="*/ 439 w 565"/>
                <a:gd name="T29" fmla="*/ 256 h 275"/>
                <a:gd name="T30" fmla="*/ 540 w 565"/>
                <a:gd name="T31" fmla="*/ 155 h 275"/>
                <a:gd name="T32" fmla="*/ 551 w 565"/>
                <a:gd name="T33" fmla="*/ 12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5" h="275">
                  <a:moveTo>
                    <a:pt x="456" y="168"/>
                  </a:moveTo>
                  <a:cubicBezTo>
                    <a:pt x="367" y="197"/>
                    <a:pt x="267" y="217"/>
                    <a:pt x="174" y="199"/>
                  </a:cubicBezTo>
                  <a:cubicBezTo>
                    <a:pt x="93" y="183"/>
                    <a:pt x="0" y="118"/>
                    <a:pt x="1" y="25"/>
                  </a:cubicBezTo>
                  <a:cubicBezTo>
                    <a:pt x="1" y="12"/>
                    <a:pt x="26" y="0"/>
                    <a:pt x="26" y="19"/>
                  </a:cubicBezTo>
                  <a:cubicBezTo>
                    <a:pt x="25" y="64"/>
                    <a:pt x="58" y="104"/>
                    <a:pt x="92" y="130"/>
                  </a:cubicBezTo>
                  <a:cubicBezTo>
                    <a:pt x="124" y="156"/>
                    <a:pt x="163" y="170"/>
                    <a:pt x="204" y="175"/>
                  </a:cubicBezTo>
                  <a:cubicBezTo>
                    <a:pt x="290" y="186"/>
                    <a:pt x="377" y="169"/>
                    <a:pt x="458" y="143"/>
                  </a:cubicBezTo>
                  <a:cubicBezTo>
                    <a:pt x="475" y="137"/>
                    <a:pt x="468" y="164"/>
                    <a:pt x="456" y="168"/>
                  </a:cubicBezTo>
                  <a:close/>
                  <a:moveTo>
                    <a:pt x="551" y="129"/>
                  </a:moveTo>
                  <a:cubicBezTo>
                    <a:pt x="504" y="120"/>
                    <a:pt x="460" y="102"/>
                    <a:pt x="412" y="94"/>
                  </a:cubicBezTo>
                  <a:cubicBezTo>
                    <a:pt x="399" y="91"/>
                    <a:pt x="384" y="117"/>
                    <a:pt x="398" y="119"/>
                  </a:cubicBezTo>
                  <a:cubicBezTo>
                    <a:pt x="431" y="125"/>
                    <a:pt x="463" y="136"/>
                    <a:pt x="495" y="145"/>
                  </a:cubicBezTo>
                  <a:cubicBezTo>
                    <a:pt x="485" y="152"/>
                    <a:pt x="475" y="161"/>
                    <a:pt x="467" y="169"/>
                  </a:cubicBezTo>
                  <a:cubicBezTo>
                    <a:pt x="444" y="192"/>
                    <a:pt x="422" y="224"/>
                    <a:pt x="415" y="256"/>
                  </a:cubicBezTo>
                  <a:cubicBezTo>
                    <a:pt x="411" y="275"/>
                    <a:pt x="436" y="271"/>
                    <a:pt x="439" y="256"/>
                  </a:cubicBezTo>
                  <a:cubicBezTo>
                    <a:pt x="447" y="216"/>
                    <a:pt x="493" y="149"/>
                    <a:pt x="540" y="155"/>
                  </a:cubicBezTo>
                  <a:cubicBezTo>
                    <a:pt x="551" y="157"/>
                    <a:pt x="565" y="132"/>
                    <a:pt x="551" y="129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de-DE" sz="1050" dirty="0">
                <a:latin typeface="Calibri Light" panose="020F0302020204030204" pitchFamily="34" charset="0"/>
              </a:endParaRPr>
            </a:p>
          </p:txBody>
        </p:sp>
        <p:sp>
          <p:nvSpPr>
            <p:cNvPr id="223" name="Freeform 7"/>
            <p:cNvSpPr>
              <a:spLocks noEditPoints="1"/>
            </p:cNvSpPr>
            <p:nvPr/>
          </p:nvSpPr>
          <p:spPr bwMode="gray">
            <a:xfrm rot="11257154" flipH="1">
              <a:off x="5572904" y="3542219"/>
              <a:ext cx="698675" cy="278538"/>
            </a:xfrm>
            <a:custGeom>
              <a:avLst/>
              <a:gdLst>
                <a:gd name="T0" fmla="*/ 456 w 565"/>
                <a:gd name="T1" fmla="*/ 168 h 275"/>
                <a:gd name="T2" fmla="*/ 174 w 565"/>
                <a:gd name="T3" fmla="*/ 199 h 275"/>
                <a:gd name="T4" fmla="*/ 1 w 565"/>
                <a:gd name="T5" fmla="*/ 25 h 275"/>
                <a:gd name="T6" fmla="*/ 26 w 565"/>
                <a:gd name="T7" fmla="*/ 19 h 275"/>
                <a:gd name="T8" fmla="*/ 92 w 565"/>
                <a:gd name="T9" fmla="*/ 130 h 275"/>
                <a:gd name="T10" fmla="*/ 204 w 565"/>
                <a:gd name="T11" fmla="*/ 175 h 275"/>
                <a:gd name="T12" fmla="*/ 458 w 565"/>
                <a:gd name="T13" fmla="*/ 143 h 275"/>
                <a:gd name="T14" fmla="*/ 456 w 565"/>
                <a:gd name="T15" fmla="*/ 168 h 275"/>
                <a:gd name="T16" fmla="*/ 551 w 565"/>
                <a:gd name="T17" fmla="*/ 129 h 275"/>
                <a:gd name="T18" fmla="*/ 412 w 565"/>
                <a:gd name="T19" fmla="*/ 94 h 275"/>
                <a:gd name="T20" fmla="*/ 398 w 565"/>
                <a:gd name="T21" fmla="*/ 119 h 275"/>
                <a:gd name="T22" fmla="*/ 495 w 565"/>
                <a:gd name="T23" fmla="*/ 145 h 275"/>
                <a:gd name="T24" fmla="*/ 467 w 565"/>
                <a:gd name="T25" fmla="*/ 169 h 275"/>
                <a:gd name="T26" fmla="*/ 415 w 565"/>
                <a:gd name="T27" fmla="*/ 256 h 275"/>
                <a:gd name="T28" fmla="*/ 439 w 565"/>
                <a:gd name="T29" fmla="*/ 256 h 275"/>
                <a:gd name="T30" fmla="*/ 540 w 565"/>
                <a:gd name="T31" fmla="*/ 155 h 275"/>
                <a:gd name="T32" fmla="*/ 551 w 565"/>
                <a:gd name="T33" fmla="*/ 12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5" h="275">
                  <a:moveTo>
                    <a:pt x="456" y="168"/>
                  </a:moveTo>
                  <a:cubicBezTo>
                    <a:pt x="367" y="197"/>
                    <a:pt x="267" y="217"/>
                    <a:pt x="174" y="199"/>
                  </a:cubicBezTo>
                  <a:cubicBezTo>
                    <a:pt x="93" y="183"/>
                    <a:pt x="0" y="118"/>
                    <a:pt x="1" y="25"/>
                  </a:cubicBezTo>
                  <a:cubicBezTo>
                    <a:pt x="1" y="12"/>
                    <a:pt x="26" y="0"/>
                    <a:pt x="26" y="19"/>
                  </a:cubicBezTo>
                  <a:cubicBezTo>
                    <a:pt x="25" y="64"/>
                    <a:pt x="58" y="104"/>
                    <a:pt x="92" y="130"/>
                  </a:cubicBezTo>
                  <a:cubicBezTo>
                    <a:pt x="124" y="156"/>
                    <a:pt x="163" y="170"/>
                    <a:pt x="204" y="175"/>
                  </a:cubicBezTo>
                  <a:cubicBezTo>
                    <a:pt x="290" y="186"/>
                    <a:pt x="377" y="169"/>
                    <a:pt x="458" y="143"/>
                  </a:cubicBezTo>
                  <a:cubicBezTo>
                    <a:pt x="475" y="137"/>
                    <a:pt x="468" y="164"/>
                    <a:pt x="456" y="168"/>
                  </a:cubicBezTo>
                  <a:close/>
                  <a:moveTo>
                    <a:pt x="551" y="129"/>
                  </a:moveTo>
                  <a:cubicBezTo>
                    <a:pt x="504" y="120"/>
                    <a:pt x="460" y="102"/>
                    <a:pt x="412" y="94"/>
                  </a:cubicBezTo>
                  <a:cubicBezTo>
                    <a:pt x="399" y="91"/>
                    <a:pt x="384" y="117"/>
                    <a:pt x="398" y="119"/>
                  </a:cubicBezTo>
                  <a:cubicBezTo>
                    <a:pt x="431" y="125"/>
                    <a:pt x="463" y="136"/>
                    <a:pt x="495" y="145"/>
                  </a:cubicBezTo>
                  <a:cubicBezTo>
                    <a:pt x="485" y="152"/>
                    <a:pt x="475" y="161"/>
                    <a:pt x="467" y="169"/>
                  </a:cubicBezTo>
                  <a:cubicBezTo>
                    <a:pt x="444" y="192"/>
                    <a:pt x="422" y="224"/>
                    <a:pt x="415" y="256"/>
                  </a:cubicBezTo>
                  <a:cubicBezTo>
                    <a:pt x="411" y="275"/>
                    <a:pt x="436" y="271"/>
                    <a:pt x="439" y="256"/>
                  </a:cubicBezTo>
                  <a:cubicBezTo>
                    <a:pt x="447" y="216"/>
                    <a:pt x="493" y="149"/>
                    <a:pt x="540" y="155"/>
                  </a:cubicBezTo>
                  <a:cubicBezTo>
                    <a:pt x="551" y="157"/>
                    <a:pt x="565" y="132"/>
                    <a:pt x="551" y="129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de-DE" sz="1050" dirty="0">
                <a:latin typeface="Calibri Light" panose="020F0302020204030204" pitchFamily="34" charset="0"/>
              </a:endParaRPr>
            </a:p>
          </p:txBody>
        </p:sp>
        <p:sp>
          <p:nvSpPr>
            <p:cNvPr id="224" name="Freeform 7"/>
            <p:cNvSpPr>
              <a:spLocks noEditPoints="1"/>
            </p:cNvSpPr>
            <p:nvPr/>
          </p:nvSpPr>
          <p:spPr bwMode="gray">
            <a:xfrm rot="11257154" flipH="1">
              <a:off x="6897403" y="3542219"/>
              <a:ext cx="698675" cy="278538"/>
            </a:xfrm>
            <a:custGeom>
              <a:avLst/>
              <a:gdLst>
                <a:gd name="T0" fmla="*/ 456 w 565"/>
                <a:gd name="T1" fmla="*/ 168 h 275"/>
                <a:gd name="T2" fmla="*/ 174 w 565"/>
                <a:gd name="T3" fmla="*/ 199 h 275"/>
                <a:gd name="T4" fmla="*/ 1 w 565"/>
                <a:gd name="T5" fmla="*/ 25 h 275"/>
                <a:gd name="T6" fmla="*/ 26 w 565"/>
                <a:gd name="T7" fmla="*/ 19 h 275"/>
                <a:gd name="T8" fmla="*/ 92 w 565"/>
                <a:gd name="T9" fmla="*/ 130 h 275"/>
                <a:gd name="T10" fmla="*/ 204 w 565"/>
                <a:gd name="T11" fmla="*/ 175 h 275"/>
                <a:gd name="T12" fmla="*/ 458 w 565"/>
                <a:gd name="T13" fmla="*/ 143 h 275"/>
                <a:gd name="T14" fmla="*/ 456 w 565"/>
                <a:gd name="T15" fmla="*/ 168 h 275"/>
                <a:gd name="T16" fmla="*/ 551 w 565"/>
                <a:gd name="T17" fmla="*/ 129 h 275"/>
                <a:gd name="T18" fmla="*/ 412 w 565"/>
                <a:gd name="T19" fmla="*/ 94 h 275"/>
                <a:gd name="T20" fmla="*/ 398 w 565"/>
                <a:gd name="T21" fmla="*/ 119 h 275"/>
                <a:gd name="T22" fmla="*/ 495 w 565"/>
                <a:gd name="T23" fmla="*/ 145 h 275"/>
                <a:gd name="T24" fmla="*/ 467 w 565"/>
                <a:gd name="T25" fmla="*/ 169 h 275"/>
                <a:gd name="T26" fmla="*/ 415 w 565"/>
                <a:gd name="T27" fmla="*/ 256 h 275"/>
                <a:gd name="T28" fmla="*/ 439 w 565"/>
                <a:gd name="T29" fmla="*/ 256 h 275"/>
                <a:gd name="T30" fmla="*/ 540 w 565"/>
                <a:gd name="T31" fmla="*/ 155 h 275"/>
                <a:gd name="T32" fmla="*/ 551 w 565"/>
                <a:gd name="T33" fmla="*/ 12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5" h="275">
                  <a:moveTo>
                    <a:pt x="456" y="168"/>
                  </a:moveTo>
                  <a:cubicBezTo>
                    <a:pt x="367" y="197"/>
                    <a:pt x="267" y="217"/>
                    <a:pt x="174" y="199"/>
                  </a:cubicBezTo>
                  <a:cubicBezTo>
                    <a:pt x="93" y="183"/>
                    <a:pt x="0" y="118"/>
                    <a:pt x="1" y="25"/>
                  </a:cubicBezTo>
                  <a:cubicBezTo>
                    <a:pt x="1" y="12"/>
                    <a:pt x="26" y="0"/>
                    <a:pt x="26" y="19"/>
                  </a:cubicBezTo>
                  <a:cubicBezTo>
                    <a:pt x="25" y="64"/>
                    <a:pt x="58" y="104"/>
                    <a:pt x="92" y="130"/>
                  </a:cubicBezTo>
                  <a:cubicBezTo>
                    <a:pt x="124" y="156"/>
                    <a:pt x="163" y="170"/>
                    <a:pt x="204" y="175"/>
                  </a:cubicBezTo>
                  <a:cubicBezTo>
                    <a:pt x="290" y="186"/>
                    <a:pt x="377" y="169"/>
                    <a:pt x="458" y="143"/>
                  </a:cubicBezTo>
                  <a:cubicBezTo>
                    <a:pt x="475" y="137"/>
                    <a:pt x="468" y="164"/>
                    <a:pt x="456" y="168"/>
                  </a:cubicBezTo>
                  <a:close/>
                  <a:moveTo>
                    <a:pt x="551" y="129"/>
                  </a:moveTo>
                  <a:cubicBezTo>
                    <a:pt x="504" y="120"/>
                    <a:pt x="460" y="102"/>
                    <a:pt x="412" y="94"/>
                  </a:cubicBezTo>
                  <a:cubicBezTo>
                    <a:pt x="399" y="91"/>
                    <a:pt x="384" y="117"/>
                    <a:pt x="398" y="119"/>
                  </a:cubicBezTo>
                  <a:cubicBezTo>
                    <a:pt x="431" y="125"/>
                    <a:pt x="463" y="136"/>
                    <a:pt x="495" y="145"/>
                  </a:cubicBezTo>
                  <a:cubicBezTo>
                    <a:pt x="485" y="152"/>
                    <a:pt x="475" y="161"/>
                    <a:pt x="467" y="169"/>
                  </a:cubicBezTo>
                  <a:cubicBezTo>
                    <a:pt x="444" y="192"/>
                    <a:pt x="422" y="224"/>
                    <a:pt x="415" y="256"/>
                  </a:cubicBezTo>
                  <a:cubicBezTo>
                    <a:pt x="411" y="275"/>
                    <a:pt x="436" y="271"/>
                    <a:pt x="439" y="256"/>
                  </a:cubicBezTo>
                  <a:cubicBezTo>
                    <a:pt x="447" y="216"/>
                    <a:pt x="493" y="149"/>
                    <a:pt x="540" y="155"/>
                  </a:cubicBezTo>
                  <a:cubicBezTo>
                    <a:pt x="551" y="157"/>
                    <a:pt x="565" y="132"/>
                    <a:pt x="551" y="129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de-DE" sz="1050" dirty="0">
                <a:latin typeface="Calibri Light" panose="020F0302020204030204" pitchFamily="34" charset="0"/>
              </a:endParaRPr>
            </a:p>
          </p:txBody>
        </p:sp>
        <p:sp>
          <p:nvSpPr>
            <p:cNvPr id="345" name="Textfeld 344"/>
            <p:cNvSpPr txBox="1"/>
            <p:nvPr/>
          </p:nvSpPr>
          <p:spPr bwMode="gray">
            <a:xfrm>
              <a:off x="5008200" y="4220650"/>
              <a:ext cx="1080000" cy="719806"/>
            </a:xfrm>
            <a:prstGeom prst="rect">
              <a:avLst/>
            </a:prstGeom>
            <a:noFill/>
          </p:spPr>
          <p:txBody>
            <a:bodyPr wrap="square" lIns="0" tIns="54000" rIns="81000" bIns="54000" rtlCol="0" anchor="t" anchorCtr="0">
              <a:noAutofit/>
            </a:bodyPr>
            <a:lstStyle>
              <a:defPPr>
                <a:defRPr lang="de-DE"/>
              </a:defPPr>
              <a:lvl1pPr lvl="0" algn="ctr">
                <a:spcAft>
                  <a:spcPts val="600"/>
                </a:spcAft>
                <a:defRPr sz="1200">
                  <a:solidFill>
                    <a:prstClr val="black"/>
                  </a:solidFill>
                </a:defRPr>
              </a:lvl1pPr>
            </a:lstStyle>
            <a:p>
              <a:pPr algn="l"/>
              <a:r>
                <a:rPr lang="en-US" sz="800" dirty="0">
                  <a:solidFill>
                    <a:srgbClr val="000000"/>
                  </a:solidFill>
                  <a:latin typeface="Discover Sans" pitchFamily="2" charset="0"/>
                  <a:ea typeface="Discover Sans" pitchFamily="2" charset="0"/>
                </a:rPr>
                <a:t>Reduce Charge-offs</a:t>
              </a:r>
            </a:p>
          </p:txBody>
        </p:sp>
        <p:sp>
          <p:nvSpPr>
            <p:cNvPr id="346" name="Textfeld 345"/>
            <p:cNvSpPr txBox="1"/>
            <p:nvPr/>
          </p:nvSpPr>
          <p:spPr bwMode="gray">
            <a:xfrm>
              <a:off x="7665499" y="4220650"/>
              <a:ext cx="1080000" cy="719806"/>
            </a:xfrm>
            <a:prstGeom prst="rect">
              <a:avLst/>
            </a:prstGeom>
            <a:noFill/>
          </p:spPr>
          <p:txBody>
            <a:bodyPr wrap="square" lIns="0" tIns="54000" rIns="81000" bIns="54000" rtlCol="0" anchor="t" anchorCtr="0">
              <a:noAutofit/>
            </a:bodyPr>
            <a:lstStyle>
              <a:defPPr>
                <a:defRPr lang="de-DE"/>
              </a:defPPr>
              <a:lvl1pPr lvl="0" algn="ctr">
                <a:spcAft>
                  <a:spcPts val="600"/>
                </a:spcAft>
                <a:defRPr sz="1200">
                  <a:solidFill>
                    <a:prstClr val="black"/>
                  </a:solidFill>
                </a:defRPr>
              </a:lvl1pPr>
            </a:lstStyle>
            <a:p>
              <a:pPr algn="l"/>
              <a:r>
                <a:rPr lang="en-US" sz="800" dirty="0">
                  <a:solidFill>
                    <a:srgbClr val="000000"/>
                  </a:solidFill>
                  <a:latin typeface="Discover Sans" pitchFamily="2" charset="0"/>
                  <a:ea typeface="Discover Sans" pitchFamily="2" charset="0"/>
                </a:rPr>
                <a:t>Strengthen Foundation</a:t>
              </a:r>
            </a:p>
          </p:txBody>
        </p:sp>
      </p:grpSp>
      <p:cxnSp>
        <p:nvCxnSpPr>
          <p:cNvPr id="225" name="Gerade Verbindung 224"/>
          <p:cNvCxnSpPr/>
          <p:nvPr/>
        </p:nvCxnSpPr>
        <p:spPr bwMode="gray">
          <a:xfrm flipH="1">
            <a:off x="2348662" y="3706195"/>
            <a:ext cx="4279347" cy="0"/>
          </a:xfrm>
          <a:prstGeom prst="line">
            <a:avLst/>
          </a:prstGeom>
          <a:ln w="6350">
            <a:solidFill>
              <a:srgbClr val="C8C8C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230191" y="3902079"/>
            <a:ext cx="597212" cy="597212"/>
            <a:chOff x="8192179" y="4084424"/>
            <a:chExt cx="597212" cy="597212"/>
          </a:xfrm>
        </p:grpSpPr>
        <p:sp>
          <p:nvSpPr>
            <p:cNvPr id="340" name="Ellipse 339"/>
            <p:cNvSpPr/>
            <p:nvPr/>
          </p:nvSpPr>
          <p:spPr bwMode="auto">
            <a:xfrm>
              <a:off x="8192179" y="4084424"/>
              <a:ext cx="597212" cy="597212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de-DE" sz="1050" dirty="0">
                <a:latin typeface="Calibri Light" panose="020F0302020204030204" pitchFamily="34" charset="0"/>
              </a:endParaRPr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8269010" y="4183350"/>
              <a:ext cx="471354" cy="391495"/>
            </a:xfrm>
            <a:custGeom>
              <a:avLst/>
              <a:gdLst>
                <a:gd name="T0" fmla="*/ 327 w 332"/>
                <a:gd name="T1" fmla="*/ 169 h 276"/>
                <a:gd name="T2" fmla="*/ 194 w 332"/>
                <a:gd name="T3" fmla="*/ 87 h 276"/>
                <a:gd name="T4" fmla="*/ 191 w 332"/>
                <a:gd name="T5" fmla="*/ 86 h 276"/>
                <a:gd name="T6" fmla="*/ 191 w 332"/>
                <a:gd name="T7" fmla="*/ 56 h 276"/>
                <a:gd name="T8" fmla="*/ 182 w 332"/>
                <a:gd name="T9" fmla="*/ 43 h 276"/>
                <a:gd name="T10" fmla="*/ 148 w 332"/>
                <a:gd name="T11" fmla="*/ 43 h 276"/>
                <a:gd name="T12" fmla="*/ 148 w 332"/>
                <a:gd name="T13" fmla="*/ 6 h 276"/>
                <a:gd name="T14" fmla="*/ 146 w 332"/>
                <a:gd name="T15" fmla="*/ 1 h 276"/>
                <a:gd name="T16" fmla="*/ 142 w 332"/>
                <a:gd name="T17" fmla="*/ 1 h 276"/>
                <a:gd name="T18" fmla="*/ 2 w 332"/>
                <a:gd name="T19" fmla="*/ 88 h 276"/>
                <a:gd name="T20" fmla="*/ 0 w 332"/>
                <a:gd name="T21" fmla="*/ 93 h 276"/>
                <a:gd name="T22" fmla="*/ 2 w 332"/>
                <a:gd name="T23" fmla="*/ 97 h 276"/>
                <a:gd name="T24" fmla="*/ 139 w 332"/>
                <a:gd name="T25" fmla="*/ 186 h 276"/>
                <a:gd name="T26" fmla="*/ 139 w 332"/>
                <a:gd name="T27" fmla="*/ 213 h 276"/>
                <a:gd name="T28" fmla="*/ 154 w 332"/>
                <a:gd name="T29" fmla="*/ 231 h 276"/>
                <a:gd name="T30" fmla="*/ 180 w 332"/>
                <a:gd name="T31" fmla="*/ 231 h 276"/>
                <a:gd name="T32" fmla="*/ 180 w 332"/>
                <a:gd name="T33" fmla="*/ 265 h 276"/>
                <a:gd name="T34" fmla="*/ 184 w 332"/>
                <a:gd name="T35" fmla="*/ 274 h 276"/>
                <a:gd name="T36" fmla="*/ 195 w 332"/>
                <a:gd name="T37" fmla="*/ 274 h 276"/>
                <a:gd name="T38" fmla="*/ 327 w 332"/>
                <a:gd name="T39" fmla="*/ 188 h 276"/>
                <a:gd name="T40" fmla="*/ 332 w 332"/>
                <a:gd name="T41" fmla="*/ 179 h 276"/>
                <a:gd name="T42" fmla="*/ 327 w 332"/>
                <a:gd name="T43" fmla="*/ 169 h 276"/>
                <a:gd name="T44" fmla="*/ 192 w 332"/>
                <a:gd name="T45" fmla="*/ 262 h 276"/>
                <a:gd name="T46" fmla="*/ 192 w 332"/>
                <a:gd name="T47" fmla="*/ 226 h 276"/>
                <a:gd name="T48" fmla="*/ 192 w 332"/>
                <a:gd name="T49" fmla="*/ 220 h 276"/>
                <a:gd name="T50" fmla="*/ 154 w 332"/>
                <a:gd name="T51" fmla="*/ 220 h 276"/>
                <a:gd name="T52" fmla="*/ 151 w 332"/>
                <a:gd name="T53" fmla="*/ 213 h 276"/>
                <a:gd name="T54" fmla="*/ 151 w 332"/>
                <a:gd name="T55" fmla="*/ 144 h 276"/>
                <a:gd name="T56" fmla="*/ 151 w 332"/>
                <a:gd name="T57" fmla="*/ 142 h 276"/>
                <a:gd name="T58" fmla="*/ 182 w 332"/>
                <a:gd name="T59" fmla="*/ 142 h 276"/>
                <a:gd name="T60" fmla="*/ 189 w 332"/>
                <a:gd name="T61" fmla="*/ 137 h 276"/>
                <a:gd name="T62" fmla="*/ 192 w 332"/>
                <a:gd name="T63" fmla="*/ 137 h 276"/>
                <a:gd name="T64" fmla="*/ 192 w 332"/>
                <a:gd name="T65" fmla="*/ 131 h 276"/>
                <a:gd name="T66" fmla="*/ 192 w 332"/>
                <a:gd name="T67" fmla="*/ 99 h 276"/>
                <a:gd name="T68" fmla="*/ 320 w 332"/>
                <a:gd name="T69" fmla="*/ 179 h 276"/>
                <a:gd name="T70" fmla="*/ 192 w 332"/>
                <a:gd name="T71" fmla="*/ 26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2" h="276">
                  <a:moveTo>
                    <a:pt x="327" y="169"/>
                  </a:moveTo>
                  <a:cubicBezTo>
                    <a:pt x="194" y="87"/>
                    <a:pt x="194" y="87"/>
                    <a:pt x="194" y="87"/>
                  </a:cubicBezTo>
                  <a:cubicBezTo>
                    <a:pt x="193" y="86"/>
                    <a:pt x="192" y="86"/>
                    <a:pt x="191" y="86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191" y="49"/>
                    <a:pt x="187" y="43"/>
                    <a:pt x="182" y="43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8" y="4"/>
                    <a:pt x="147" y="2"/>
                    <a:pt x="146" y="1"/>
                  </a:cubicBezTo>
                  <a:cubicBezTo>
                    <a:pt x="145" y="1"/>
                    <a:pt x="143" y="0"/>
                    <a:pt x="142" y="1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1" y="89"/>
                    <a:pt x="0" y="91"/>
                    <a:pt x="0" y="93"/>
                  </a:cubicBezTo>
                  <a:cubicBezTo>
                    <a:pt x="0" y="94"/>
                    <a:pt x="1" y="96"/>
                    <a:pt x="2" y="97"/>
                  </a:cubicBezTo>
                  <a:cubicBezTo>
                    <a:pt x="139" y="186"/>
                    <a:pt x="139" y="186"/>
                    <a:pt x="139" y="186"/>
                  </a:cubicBezTo>
                  <a:cubicBezTo>
                    <a:pt x="139" y="213"/>
                    <a:pt x="139" y="213"/>
                    <a:pt x="139" y="213"/>
                  </a:cubicBezTo>
                  <a:cubicBezTo>
                    <a:pt x="139" y="223"/>
                    <a:pt x="145" y="231"/>
                    <a:pt x="154" y="231"/>
                  </a:cubicBezTo>
                  <a:cubicBezTo>
                    <a:pt x="180" y="231"/>
                    <a:pt x="180" y="231"/>
                    <a:pt x="180" y="231"/>
                  </a:cubicBezTo>
                  <a:cubicBezTo>
                    <a:pt x="180" y="265"/>
                    <a:pt x="180" y="265"/>
                    <a:pt x="180" y="265"/>
                  </a:cubicBezTo>
                  <a:cubicBezTo>
                    <a:pt x="180" y="268"/>
                    <a:pt x="181" y="272"/>
                    <a:pt x="184" y="274"/>
                  </a:cubicBezTo>
                  <a:cubicBezTo>
                    <a:pt x="187" y="276"/>
                    <a:pt x="191" y="276"/>
                    <a:pt x="195" y="274"/>
                  </a:cubicBezTo>
                  <a:cubicBezTo>
                    <a:pt x="195" y="274"/>
                    <a:pt x="327" y="188"/>
                    <a:pt x="327" y="188"/>
                  </a:cubicBezTo>
                  <a:cubicBezTo>
                    <a:pt x="330" y="186"/>
                    <a:pt x="332" y="182"/>
                    <a:pt x="332" y="179"/>
                  </a:cubicBezTo>
                  <a:cubicBezTo>
                    <a:pt x="332" y="175"/>
                    <a:pt x="330" y="171"/>
                    <a:pt x="327" y="169"/>
                  </a:cubicBezTo>
                  <a:close/>
                  <a:moveTo>
                    <a:pt x="192" y="262"/>
                  </a:moveTo>
                  <a:cubicBezTo>
                    <a:pt x="192" y="226"/>
                    <a:pt x="192" y="226"/>
                    <a:pt x="192" y="226"/>
                  </a:cubicBezTo>
                  <a:cubicBezTo>
                    <a:pt x="192" y="220"/>
                    <a:pt x="192" y="220"/>
                    <a:pt x="192" y="220"/>
                  </a:cubicBezTo>
                  <a:cubicBezTo>
                    <a:pt x="154" y="220"/>
                    <a:pt x="154" y="220"/>
                    <a:pt x="154" y="220"/>
                  </a:cubicBezTo>
                  <a:cubicBezTo>
                    <a:pt x="153" y="220"/>
                    <a:pt x="151" y="217"/>
                    <a:pt x="151" y="213"/>
                  </a:cubicBezTo>
                  <a:cubicBezTo>
                    <a:pt x="151" y="144"/>
                    <a:pt x="151" y="144"/>
                    <a:pt x="151" y="144"/>
                  </a:cubicBezTo>
                  <a:cubicBezTo>
                    <a:pt x="151" y="143"/>
                    <a:pt x="151" y="143"/>
                    <a:pt x="151" y="142"/>
                  </a:cubicBezTo>
                  <a:cubicBezTo>
                    <a:pt x="182" y="142"/>
                    <a:pt x="182" y="142"/>
                    <a:pt x="182" y="142"/>
                  </a:cubicBezTo>
                  <a:cubicBezTo>
                    <a:pt x="184" y="142"/>
                    <a:pt x="187" y="140"/>
                    <a:pt x="189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211" y="111"/>
                    <a:pt x="308" y="171"/>
                    <a:pt x="320" y="179"/>
                  </a:cubicBezTo>
                  <a:cubicBezTo>
                    <a:pt x="308" y="186"/>
                    <a:pt x="211" y="249"/>
                    <a:pt x="192" y="26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noFill/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de-DE" sz="1050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212920" y="2922900"/>
            <a:ext cx="597212" cy="597212"/>
            <a:chOff x="8193022" y="2950487"/>
            <a:chExt cx="597212" cy="597212"/>
          </a:xfrm>
        </p:grpSpPr>
        <p:sp>
          <p:nvSpPr>
            <p:cNvPr id="337" name="Ellipse 336"/>
            <p:cNvSpPr/>
            <p:nvPr/>
          </p:nvSpPr>
          <p:spPr bwMode="auto">
            <a:xfrm>
              <a:off x="8193022" y="2950487"/>
              <a:ext cx="597212" cy="597212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de-DE" sz="1050" dirty="0">
                <a:latin typeface="Calibri Light" panose="020F0302020204030204" pitchFamily="34" charset="0"/>
              </a:endParaRPr>
            </a:p>
          </p:txBody>
        </p:sp>
        <p:sp>
          <p:nvSpPr>
            <p:cNvPr id="512" name="Freeform 11"/>
            <p:cNvSpPr>
              <a:spLocks noEditPoints="1"/>
            </p:cNvSpPr>
            <p:nvPr/>
          </p:nvSpPr>
          <p:spPr bwMode="auto">
            <a:xfrm>
              <a:off x="8260329" y="3058678"/>
              <a:ext cx="468959" cy="325152"/>
            </a:xfrm>
            <a:custGeom>
              <a:avLst/>
              <a:gdLst>
                <a:gd name="T0" fmla="*/ 275 w 314"/>
                <a:gd name="T1" fmla="*/ 152 h 245"/>
                <a:gd name="T2" fmla="*/ 259 w 314"/>
                <a:gd name="T3" fmla="*/ 156 h 245"/>
                <a:gd name="T4" fmla="*/ 191 w 314"/>
                <a:gd name="T5" fmla="*/ 67 h 245"/>
                <a:gd name="T6" fmla="*/ 196 w 314"/>
                <a:gd name="T7" fmla="*/ 46 h 245"/>
                <a:gd name="T8" fmla="*/ 157 w 314"/>
                <a:gd name="T9" fmla="*/ 0 h 245"/>
                <a:gd name="T10" fmla="*/ 118 w 314"/>
                <a:gd name="T11" fmla="*/ 46 h 245"/>
                <a:gd name="T12" fmla="*/ 124 w 314"/>
                <a:gd name="T13" fmla="*/ 69 h 245"/>
                <a:gd name="T14" fmla="*/ 56 w 314"/>
                <a:gd name="T15" fmla="*/ 158 h 245"/>
                <a:gd name="T16" fmla="*/ 39 w 314"/>
                <a:gd name="T17" fmla="*/ 154 h 245"/>
                <a:gd name="T18" fmla="*/ 0 w 314"/>
                <a:gd name="T19" fmla="*/ 199 h 245"/>
                <a:gd name="T20" fmla="*/ 39 w 314"/>
                <a:gd name="T21" fmla="*/ 245 h 245"/>
                <a:gd name="T22" fmla="*/ 75 w 314"/>
                <a:gd name="T23" fmla="*/ 215 h 245"/>
                <a:gd name="T24" fmla="*/ 239 w 314"/>
                <a:gd name="T25" fmla="*/ 215 h 245"/>
                <a:gd name="T26" fmla="*/ 275 w 314"/>
                <a:gd name="T27" fmla="*/ 243 h 245"/>
                <a:gd name="T28" fmla="*/ 314 w 314"/>
                <a:gd name="T29" fmla="*/ 197 h 245"/>
                <a:gd name="T30" fmla="*/ 275 w 314"/>
                <a:gd name="T31" fmla="*/ 152 h 245"/>
                <a:gd name="T32" fmla="*/ 177 w 314"/>
                <a:gd name="T33" fmla="*/ 85 h 245"/>
                <a:gd name="T34" fmla="*/ 243 w 314"/>
                <a:gd name="T35" fmla="*/ 172 h 245"/>
                <a:gd name="T36" fmla="*/ 237 w 314"/>
                <a:gd name="T37" fmla="*/ 191 h 245"/>
                <a:gd name="T38" fmla="*/ 77 w 314"/>
                <a:gd name="T39" fmla="*/ 191 h 245"/>
                <a:gd name="T40" fmla="*/ 72 w 314"/>
                <a:gd name="T41" fmla="*/ 174 h 245"/>
                <a:gd name="T42" fmla="*/ 139 w 314"/>
                <a:gd name="T43" fmla="*/ 86 h 245"/>
                <a:gd name="T44" fmla="*/ 157 w 314"/>
                <a:gd name="T45" fmla="*/ 91 h 245"/>
                <a:gd name="T46" fmla="*/ 177 w 314"/>
                <a:gd name="T47" fmla="*/ 8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4" h="245">
                  <a:moveTo>
                    <a:pt x="275" y="152"/>
                  </a:moveTo>
                  <a:cubicBezTo>
                    <a:pt x="269" y="152"/>
                    <a:pt x="264" y="153"/>
                    <a:pt x="259" y="156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4" y="61"/>
                    <a:pt x="196" y="54"/>
                    <a:pt x="196" y="46"/>
                  </a:cubicBezTo>
                  <a:cubicBezTo>
                    <a:pt x="196" y="21"/>
                    <a:pt x="179" y="0"/>
                    <a:pt x="157" y="0"/>
                  </a:cubicBezTo>
                  <a:cubicBezTo>
                    <a:pt x="136" y="0"/>
                    <a:pt x="118" y="21"/>
                    <a:pt x="118" y="46"/>
                  </a:cubicBezTo>
                  <a:cubicBezTo>
                    <a:pt x="118" y="54"/>
                    <a:pt x="120" y="62"/>
                    <a:pt x="124" y="69"/>
                  </a:cubicBezTo>
                  <a:cubicBezTo>
                    <a:pt x="56" y="158"/>
                    <a:pt x="56" y="158"/>
                    <a:pt x="56" y="158"/>
                  </a:cubicBezTo>
                  <a:cubicBezTo>
                    <a:pt x="51" y="155"/>
                    <a:pt x="45" y="154"/>
                    <a:pt x="39" y="154"/>
                  </a:cubicBezTo>
                  <a:cubicBezTo>
                    <a:pt x="17" y="154"/>
                    <a:pt x="0" y="174"/>
                    <a:pt x="0" y="199"/>
                  </a:cubicBezTo>
                  <a:cubicBezTo>
                    <a:pt x="0" y="224"/>
                    <a:pt x="17" y="245"/>
                    <a:pt x="39" y="245"/>
                  </a:cubicBezTo>
                  <a:cubicBezTo>
                    <a:pt x="56" y="245"/>
                    <a:pt x="70" y="232"/>
                    <a:pt x="75" y="215"/>
                  </a:cubicBezTo>
                  <a:cubicBezTo>
                    <a:pt x="239" y="215"/>
                    <a:pt x="239" y="215"/>
                    <a:pt x="239" y="215"/>
                  </a:cubicBezTo>
                  <a:cubicBezTo>
                    <a:pt x="245" y="231"/>
                    <a:pt x="259" y="243"/>
                    <a:pt x="275" y="243"/>
                  </a:cubicBezTo>
                  <a:cubicBezTo>
                    <a:pt x="297" y="243"/>
                    <a:pt x="314" y="222"/>
                    <a:pt x="314" y="197"/>
                  </a:cubicBezTo>
                  <a:cubicBezTo>
                    <a:pt x="314" y="172"/>
                    <a:pt x="297" y="152"/>
                    <a:pt x="275" y="152"/>
                  </a:cubicBezTo>
                  <a:close/>
                  <a:moveTo>
                    <a:pt x="177" y="85"/>
                  </a:moveTo>
                  <a:cubicBezTo>
                    <a:pt x="243" y="172"/>
                    <a:pt x="243" y="172"/>
                    <a:pt x="243" y="172"/>
                  </a:cubicBezTo>
                  <a:cubicBezTo>
                    <a:pt x="240" y="177"/>
                    <a:pt x="237" y="184"/>
                    <a:pt x="237" y="191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76" y="185"/>
                    <a:pt x="74" y="179"/>
                    <a:pt x="72" y="174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4" y="89"/>
                    <a:pt x="150" y="91"/>
                    <a:pt x="157" y="91"/>
                  </a:cubicBezTo>
                  <a:cubicBezTo>
                    <a:pt x="164" y="91"/>
                    <a:pt x="171" y="89"/>
                    <a:pt x="177" y="85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noFill/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de-DE" sz="1050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536" name="Freeform 43"/>
          <p:cNvSpPr>
            <a:spLocks noEditPoints="1"/>
          </p:cNvSpPr>
          <p:nvPr/>
        </p:nvSpPr>
        <p:spPr bwMode="auto">
          <a:xfrm>
            <a:off x="8198840" y="1796633"/>
            <a:ext cx="598425" cy="590328"/>
          </a:xfrm>
          <a:custGeom>
            <a:avLst/>
            <a:gdLst>
              <a:gd name="T0" fmla="*/ 157 w 313"/>
              <a:gd name="T1" fmla="*/ 0 h 309"/>
              <a:gd name="T2" fmla="*/ 0 w 313"/>
              <a:gd name="T3" fmla="*/ 154 h 309"/>
              <a:gd name="T4" fmla="*/ 157 w 313"/>
              <a:gd name="T5" fmla="*/ 309 h 309"/>
              <a:gd name="T6" fmla="*/ 313 w 313"/>
              <a:gd name="T7" fmla="*/ 154 h 309"/>
              <a:gd name="T8" fmla="*/ 295 w 313"/>
              <a:gd name="T9" fmla="*/ 145 h 309"/>
              <a:gd name="T10" fmla="*/ 247 w 313"/>
              <a:gd name="T11" fmla="*/ 94 h 309"/>
              <a:gd name="T12" fmla="*/ 295 w 313"/>
              <a:gd name="T13" fmla="*/ 145 h 309"/>
              <a:gd name="T14" fmla="*/ 242 w 313"/>
              <a:gd name="T15" fmla="*/ 83 h 309"/>
              <a:gd name="T16" fmla="*/ 274 w 313"/>
              <a:gd name="T17" fmla="*/ 83 h 309"/>
              <a:gd name="T18" fmla="*/ 220 w 313"/>
              <a:gd name="T19" fmla="*/ 83 h 309"/>
              <a:gd name="T20" fmla="*/ 168 w 313"/>
              <a:gd name="T21" fmla="*/ 33 h 309"/>
              <a:gd name="T22" fmla="*/ 227 w 313"/>
              <a:gd name="T23" fmla="*/ 94 h 309"/>
              <a:gd name="T24" fmla="*/ 168 w 313"/>
              <a:gd name="T25" fmla="*/ 145 h 309"/>
              <a:gd name="T26" fmla="*/ 168 w 313"/>
              <a:gd name="T27" fmla="*/ 156 h 309"/>
              <a:gd name="T28" fmla="*/ 241 w 313"/>
              <a:gd name="T29" fmla="*/ 158 h 309"/>
              <a:gd name="T30" fmla="*/ 168 w 313"/>
              <a:gd name="T31" fmla="*/ 204 h 309"/>
              <a:gd name="T32" fmla="*/ 129 w 313"/>
              <a:gd name="T33" fmla="*/ 20 h 309"/>
              <a:gd name="T34" fmla="*/ 39 w 313"/>
              <a:gd name="T35" fmla="*/ 83 h 309"/>
              <a:gd name="T36" fmla="*/ 33 w 313"/>
              <a:gd name="T37" fmla="*/ 94 h 309"/>
              <a:gd name="T38" fmla="*/ 54 w 313"/>
              <a:gd name="T39" fmla="*/ 145 h 309"/>
              <a:gd name="T40" fmla="*/ 33 w 313"/>
              <a:gd name="T41" fmla="*/ 94 h 309"/>
              <a:gd name="T42" fmla="*/ 53 w 313"/>
              <a:gd name="T43" fmla="*/ 156 h 309"/>
              <a:gd name="T44" fmla="*/ 61 w 313"/>
              <a:gd name="T45" fmla="*/ 204 h 309"/>
              <a:gd name="T46" fmla="*/ 18 w 313"/>
              <a:gd name="T47" fmla="*/ 156 h 309"/>
              <a:gd name="T48" fmla="*/ 64 w 313"/>
              <a:gd name="T49" fmla="*/ 215 h 309"/>
              <a:gd name="T50" fmla="*/ 33 w 313"/>
              <a:gd name="T51" fmla="*/ 215 h 309"/>
              <a:gd name="T52" fmla="*/ 229 w 313"/>
              <a:gd name="T53" fmla="*/ 215 h 309"/>
              <a:gd name="T54" fmla="*/ 168 w 313"/>
              <a:gd name="T55" fmla="*/ 215 h 309"/>
              <a:gd name="T56" fmla="*/ 249 w 313"/>
              <a:gd name="T57" fmla="*/ 215 h 309"/>
              <a:gd name="T58" fmla="*/ 195 w 313"/>
              <a:gd name="T59" fmla="*/ 286 h 309"/>
              <a:gd name="T60" fmla="*/ 260 w 313"/>
              <a:gd name="T61" fmla="*/ 159 h 309"/>
              <a:gd name="T62" fmla="*/ 295 w 313"/>
              <a:gd name="T63" fmla="*/ 156 h 309"/>
              <a:gd name="T64" fmla="*/ 253 w 313"/>
              <a:gd name="T65" fmla="*/ 204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13" h="309">
                <a:moveTo>
                  <a:pt x="158" y="0"/>
                </a:moveTo>
                <a:cubicBezTo>
                  <a:pt x="158" y="0"/>
                  <a:pt x="157" y="0"/>
                  <a:pt x="157" y="0"/>
                </a:cubicBezTo>
                <a:cubicBezTo>
                  <a:pt x="156" y="0"/>
                  <a:pt x="155" y="0"/>
                  <a:pt x="155" y="0"/>
                </a:cubicBezTo>
                <a:cubicBezTo>
                  <a:pt x="69" y="0"/>
                  <a:pt x="0" y="69"/>
                  <a:pt x="0" y="154"/>
                </a:cubicBezTo>
                <a:cubicBezTo>
                  <a:pt x="0" y="240"/>
                  <a:pt x="69" y="309"/>
                  <a:pt x="155" y="309"/>
                </a:cubicBezTo>
                <a:cubicBezTo>
                  <a:pt x="155" y="309"/>
                  <a:pt x="156" y="309"/>
                  <a:pt x="157" y="309"/>
                </a:cubicBezTo>
                <a:cubicBezTo>
                  <a:pt x="157" y="309"/>
                  <a:pt x="158" y="309"/>
                  <a:pt x="158" y="309"/>
                </a:cubicBezTo>
                <a:cubicBezTo>
                  <a:pt x="244" y="309"/>
                  <a:pt x="313" y="240"/>
                  <a:pt x="313" y="154"/>
                </a:cubicBezTo>
                <a:cubicBezTo>
                  <a:pt x="313" y="69"/>
                  <a:pt x="244" y="0"/>
                  <a:pt x="158" y="0"/>
                </a:cubicBezTo>
                <a:close/>
                <a:moveTo>
                  <a:pt x="295" y="145"/>
                </a:moveTo>
                <a:cubicBezTo>
                  <a:pt x="259" y="145"/>
                  <a:pt x="259" y="145"/>
                  <a:pt x="259" y="145"/>
                </a:cubicBezTo>
                <a:cubicBezTo>
                  <a:pt x="258" y="127"/>
                  <a:pt x="254" y="110"/>
                  <a:pt x="247" y="94"/>
                </a:cubicBezTo>
                <a:cubicBezTo>
                  <a:pt x="281" y="94"/>
                  <a:pt x="281" y="94"/>
                  <a:pt x="281" y="94"/>
                </a:cubicBezTo>
                <a:cubicBezTo>
                  <a:pt x="288" y="109"/>
                  <a:pt x="293" y="127"/>
                  <a:pt x="295" y="145"/>
                </a:cubicBezTo>
                <a:close/>
                <a:moveTo>
                  <a:pt x="274" y="83"/>
                </a:moveTo>
                <a:cubicBezTo>
                  <a:pt x="242" y="83"/>
                  <a:pt x="242" y="83"/>
                  <a:pt x="242" y="83"/>
                </a:cubicBezTo>
                <a:cubicBezTo>
                  <a:pt x="228" y="57"/>
                  <a:pt x="209" y="35"/>
                  <a:pt x="184" y="20"/>
                </a:cubicBezTo>
                <a:cubicBezTo>
                  <a:pt x="222" y="28"/>
                  <a:pt x="255" y="51"/>
                  <a:pt x="274" y="83"/>
                </a:cubicBezTo>
                <a:close/>
                <a:moveTo>
                  <a:pt x="168" y="33"/>
                </a:moveTo>
                <a:cubicBezTo>
                  <a:pt x="189" y="44"/>
                  <a:pt x="208" y="61"/>
                  <a:pt x="220" y="83"/>
                </a:cubicBezTo>
                <a:cubicBezTo>
                  <a:pt x="168" y="83"/>
                  <a:pt x="168" y="83"/>
                  <a:pt x="168" y="83"/>
                </a:cubicBezTo>
                <a:lnTo>
                  <a:pt x="168" y="33"/>
                </a:lnTo>
                <a:close/>
                <a:moveTo>
                  <a:pt x="168" y="94"/>
                </a:moveTo>
                <a:cubicBezTo>
                  <a:pt x="227" y="94"/>
                  <a:pt x="227" y="94"/>
                  <a:pt x="227" y="94"/>
                </a:cubicBezTo>
                <a:cubicBezTo>
                  <a:pt x="234" y="109"/>
                  <a:pt x="239" y="127"/>
                  <a:pt x="241" y="145"/>
                </a:cubicBezTo>
                <a:cubicBezTo>
                  <a:pt x="168" y="145"/>
                  <a:pt x="168" y="145"/>
                  <a:pt x="168" y="145"/>
                </a:cubicBezTo>
                <a:lnTo>
                  <a:pt x="168" y="94"/>
                </a:lnTo>
                <a:close/>
                <a:moveTo>
                  <a:pt x="168" y="156"/>
                </a:moveTo>
                <a:cubicBezTo>
                  <a:pt x="241" y="156"/>
                  <a:pt x="241" y="156"/>
                  <a:pt x="241" y="156"/>
                </a:cubicBezTo>
                <a:cubicBezTo>
                  <a:pt x="241" y="157"/>
                  <a:pt x="241" y="158"/>
                  <a:pt x="241" y="158"/>
                </a:cubicBezTo>
                <a:cubicBezTo>
                  <a:pt x="241" y="175"/>
                  <a:pt x="238" y="190"/>
                  <a:pt x="233" y="204"/>
                </a:cubicBezTo>
                <a:cubicBezTo>
                  <a:pt x="168" y="204"/>
                  <a:pt x="168" y="204"/>
                  <a:pt x="168" y="204"/>
                </a:cubicBezTo>
                <a:lnTo>
                  <a:pt x="168" y="156"/>
                </a:lnTo>
                <a:close/>
                <a:moveTo>
                  <a:pt x="129" y="20"/>
                </a:moveTo>
                <a:cubicBezTo>
                  <a:pt x="105" y="35"/>
                  <a:pt x="85" y="57"/>
                  <a:pt x="71" y="83"/>
                </a:cubicBezTo>
                <a:cubicBezTo>
                  <a:pt x="39" y="83"/>
                  <a:pt x="39" y="83"/>
                  <a:pt x="39" y="83"/>
                </a:cubicBezTo>
                <a:cubicBezTo>
                  <a:pt x="59" y="51"/>
                  <a:pt x="91" y="28"/>
                  <a:pt x="129" y="20"/>
                </a:cubicBezTo>
                <a:close/>
                <a:moveTo>
                  <a:pt x="33" y="94"/>
                </a:moveTo>
                <a:cubicBezTo>
                  <a:pt x="66" y="94"/>
                  <a:pt x="66" y="94"/>
                  <a:pt x="66" y="94"/>
                </a:cubicBezTo>
                <a:cubicBezTo>
                  <a:pt x="59" y="110"/>
                  <a:pt x="55" y="127"/>
                  <a:pt x="54" y="145"/>
                </a:cubicBezTo>
                <a:cubicBezTo>
                  <a:pt x="19" y="145"/>
                  <a:pt x="19" y="145"/>
                  <a:pt x="19" y="145"/>
                </a:cubicBezTo>
                <a:cubicBezTo>
                  <a:pt x="20" y="127"/>
                  <a:pt x="25" y="109"/>
                  <a:pt x="33" y="94"/>
                </a:cubicBezTo>
                <a:close/>
                <a:moveTo>
                  <a:pt x="18" y="156"/>
                </a:moveTo>
                <a:cubicBezTo>
                  <a:pt x="53" y="156"/>
                  <a:pt x="53" y="156"/>
                  <a:pt x="53" y="156"/>
                </a:cubicBezTo>
                <a:cubicBezTo>
                  <a:pt x="53" y="157"/>
                  <a:pt x="53" y="158"/>
                  <a:pt x="53" y="159"/>
                </a:cubicBezTo>
                <a:cubicBezTo>
                  <a:pt x="54" y="175"/>
                  <a:pt x="56" y="190"/>
                  <a:pt x="61" y="204"/>
                </a:cubicBezTo>
                <a:cubicBezTo>
                  <a:pt x="28" y="204"/>
                  <a:pt x="28" y="204"/>
                  <a:pt x="28" y="204"/>
                </a:cubicBezTo>
                <a:cubicBezTo>
                  <a:pt x="22" y="189"/>
                  <a:pt x="19" y="173"/>
                  <a:pt x="18" y="156"/>
                </a:cubicBezTo>
                <a:close/>
                <a:moveTo>
                  <a:pt x="33" y="215"/>
                </a:moveTo>
                <a:cubicBezTo>
                  <a:pt x="64" y="215"/>
                  <a:pt x="64" y="215"/>
                  <a:pt x="64" y="215"/>
                </a:cubicBezTo>
                <a:cubicBezTo>
                  <a:pt x="75" y="244"/>
                  <a:pt x="94" y="268"/>
                  <a:pt x="118" y="286"/>
                </a:cubicBezTo>
                <a:cubicBezTo>
                  <a:pt x="81" y="275"/>
                  <a:pt x="50" y="249"/>
                  <a:pt x="33" y="215"/>
                </a:cubicBezTo>
                <a:close/>
                <a:moveTo>
                  <a:pt x="168" y="215"/>
                </a:moveTo>
                <a:cubicBezTo>
                  <a:pt x="229" y="215"/>
                  <a:pt x="229" y="215"/>
                  <a:pt x="229" y="215"/>
                </a:cubicBezTo>
                <a:cubicBezTo>
                  <a:pt x="216" y="243"/>
                  <a:pt x="194" y="267"/>
                  <a:pt x="168" y="281"/>
                </a:cubicBezTo>
                <a:lnTo>
                  <a:pt x="168" y="215"/>
                </a:lnTo>
                <a:close/>
                <a:moveTo>
                  <a:pt x="195" y="286"/>
                </a:moveTo>
                <a:cubicBezTo>
                  <a:pt x="219" y="268"/>
                  <a:pt x="238" y="244"/>
                  <a:pt x="249" y="215"/>
                </a:cubicBezTo>
                <a:cubicBezTo>
                  <a:pt x="281" y="215"/>
                  <a:pt x="281" y="215"/>
                  <a:pt x="281" y="215"/>
                </a:cubicBezTo>
                <a:cubicBezTo>
                  <a:pt x="263" y="249"/>
                  <a:pt x="232" y="275"/>
                  <a:pt x="195" y="286"/>
                </a:cubicBezTo>
                <a:close/>
                <a:moveTo>
                  <a:pt x="253" y="204"/>
                </a:moveTo>
                <a:cubicBezTo>
                  <a:pt x="257" y="190"/>
                  <a:pt x="260" y="175"/>
                  <a:pt x="260" y="159"/>
                </a:cubicBezTo>
                <a:cubicBezTo>
                  <a:pt x="260" y="158"/>
                  <a:pt x="260" y="157"/>
                  <a:pt x="260" y="156"/>
                </a:cubicBezTo>
                <a:cubicBezTo>
                  <a:pt x="295" y="156"/>
                  <a:pt x="295" y="156"/>
                  <a:pt x="295" y="156"/>
                </a:cubicBezTo>
                <a:cubicBezTo>
                  <a:pt x="295" y="173"/>
                  <a:pt x="291" y="189"/>
                  <a:pt x="285" y="204"/>
                </a:cubicBezTo>
                <a:lnTo>
                  <a:pt x="253" y="204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de-DE" sz="1050" dirty="0">
              <a:latin typeface="Calibri Light" panose="020F030202020403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188675" y="791548"/>
            <a:ext cx="597212" cy="597212"/>
            <a:chOff x="8188675" y="791548"/>
            <a:chExt cx="597212" cy="597212"/>
          </a:xfrm>
        </p:grpSpPr>
        <p:sp>
          <p:nvSpPr>
            <p:cNvPr id="362" name="Ellipse 361"/>
            <p:cNvSpPr/>
            <p:nvPr/>
          </p:nvSpPr>
          <p:spPr bwMode="auto">
            <a:xfrm>
              <a:off x="8188675" y="791548"/>
              <a:ext cx="597212" cy="597212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de-DE" sz="1050" dirty="0">
                <a:latin typeface="Calibri Light" panose="020F0302020204030204" pitchFamily="34" charset="0"/>
              </a:endParaRPr>
            </a:p>
          </p:txBody>
        </p:sp>
        <p:sp>
          <p:nvSpPr>
            <p:cNvPr id="539" name="Freeform 48"/>
            <p:cNvSpPr>
              <a:spLocks noEditPoints="1"/>
            </p:cNvSpPr>
            <p:nvPr/>
          </p:nvSpPr>
          <p:spPr bwMode="auto">
            <a:xfrm>
              <a:off x="8257430" y="877121"/>
              <a:ext cx="472404" cy="395436"/>
            </a:xfrm>
            <a:custGeom>
              <a:avLst/>
              <a:gdLst>
                <a:gd name="T0" fmla="*/ 109 w 359"/>
                <a:gd name="T1" fmla="*/ 257 h 300"/>
                <a:gd name="T2" fmla="*/ 106 w 359"/>
                <a:gd name="T3" fmla="*/ 248 h 300"/>
                <a:gd name="T4" fmla="*/ 112 w 359"/>
                <a:gd name="T5" fmla="*/ 250 h 300"/>
                <a:gd name="T6" fmla="*/ 113 w 359"/>
                <a:gd name="T7" fmla="*/ 207 h 300"/>
                <a:gd name="T8" fmla="*/ 47 w 359"/>
                <a:gd name="T9" fmla="*/ 252 h 300"/>
                <a:gd name="T10" fmla="*/ 73 w 359"/>
                <a:gd name="T11" fmla="*/ 192 h 300"/>
                <a:gd name="T12" fmla="*/ 36 w 359"/>
                <a:gd name="T13" fmla="*/ 249 h 300"/>
                <a:gd name="T14" fmla="*/ 71 w 359"/>
                <a:gd name="T15" fmla="*/ 245 h 300"/>
                <a:gd name="T16" fmla="*/ 5 w 359"/>
                <a:gd name="T17" fmla="*/ 197 h 300"/>
                <a:gd name="T18" fmla="*/ 159 w 359"/>
                <a:gd name="T19" fmla="*/ 57 h 300"/>
                <a:gd name="T20" fmla="*/ 168 w 359"/>
                <a:gd name="T21" fmla="*/ 57 h 300"/>
                <a:gd name="T22" fmla="*/ 131 w 359"/>
                <a:gd name="T23" fmla="*/ 0 h 300"/>
                <a:gd name="T24" fmla="*/ 194 w 359"/>
                <a:gd name="T25" fmla="*/ 49 h 300"/>
                <a:gd name="T26" fmla="*/ 127 w 359"/>
                <a:gd name="T27" fmla="*/ 47 h 300"/>
                <a:gd name="T28" fmla="*/ 240 w 359"/>
                <a:gd name="T29" fmla="*/ 54 h 300"/>
                <a:gd name="T30" fmla="*/ 210 w 359"/>
                <a:gd name="T31" fmla="*/ 8 h 300"/>
                <a:gd name="T32" fmla="*/ 230 w 359"/>
                <a:gd name="T33" fmla="*/ 58 h 300"/>
                <a:gd name="T34" fmla="*/ 233 w 359"/>
                <a:gd name="T35" fmla="*/ 60 h 300"/>
                <a:gd name="T36" fmla="*/ 215 w 359"/>
                <a:gd name="T37" fmla="*/ 12 h 300"/>
                <a:gd name="T38" fmla="*/ 309 w 359"/>
                <a:gd name="T39" fmla="*/ 192 h 300"/>
                <a:gd name="T40" fmla="*/ 241 w 359"/>
                <a:gd name="T41" fmla="*/ 239 h 300"/>
                <a:gd name="T42" fmla="*/ 265 w 359"/>
                <a:gd name="T43" fmla="*/ 249 h 300"/>
                <a:gd name="T44" fmla="*/ 302 w 359"/>
                <a:gd name="T45" fmla="*/ 254 h 300"/>
                <a:gd name="T46" fmla="*/ 322 w 359"/>
                <a:gd name="T47" fmla="*/ 200 h 300"/>
                <a:gd name="T48" fmla="*/ 312 w 359"/>
                <a:gd name="T49" fmla="*/ 245 h 300"/>
                <a:gd name="T50" fmla="*/ 350 w 359"/>
                <a:gd name="T51" fmla="*/ 192 h 300"/>
                <a:gd name="T52" fmla="*/ 359 w 359"/>
                <a:gd name="T53" fmla="*/ 248 h 300"/>
                <a:gd name="T54" fmla="*/ 349 w 359"/>
                <a:gd name="T55" fmla="*/ 250 h 300"/>
                <a:gd name="T56" fmla="*/ 352 w 359"/>
                <a:gd name="T57" fmla="*/ 252 h 300"/>
                <a:gd name="T58" fmla="*/ 355 w 359"/>
                <a:gd name="T59" fmla="*/ 203 h 300"/>
                <a:gd name="T60" fmla="*/ 167 w 359"/>
                <a:gd name="T61" fmla="*/ 299 h 300"/>
                <a:gd name="T62" fmla="*/ 77 w 359"/>
                <a:gd name="T63" fmla="*/ 64 h 300"/>
                <a:gd name="T64" fmla="*/ 220 w 359"/>
                <a:gd name="T65" fmla="*/ 279 h 300"/>
                <a:gd name="T66" fmla="*/ 194 w 359"/>
                <a:gd name="T67" fmla="*/ 286 h 300"/>
                <a:gd name="T68" fmla="*/ 106 w 359"/>
                <a:gd name="T69" fmla="*/ 56 h 300"/>
                <a:gd name="T70" fmla="*/ 99 w 359"/>
                <a:gd name="T71" fmla="*/ 61 h 300"/>
                <a:gd name="T72" fmla="*/ 288 w 359"/>
                <a:gd name="T73" fmla="*/ 107 h 300"/>
                <a:gd name="T74" fmla="*/ 299 w 359"/>
                <a:gd name="T75" fmla="*/ 141 h 300"/>
                <a:gd name="T76" fmla="*/ 313 w 359"/>
                <a:gd name="T77" fmla="*/ 159 h 300"/>
                <a:gd name="T78" fmla="*/ 283 w 359"/>
                <a:gd name="T79" fmla="*/ 77 h 300"/>
                <a:gd name="T80" fmla="*/ 262 w 359"/>
                <a:gd name="T81" fmla="*/ 70 h 300"/>
                <a:gd name="T82" fmla="*/ 79 w 359"/>
                <a:gd name="T83" fmla="*/ 79 h 300"/>
                <a:gd name="T84" fmla="*/ 263 w 359"/>
                <a:gd name="T85" fmla="*/ 55 h 300"/>
                <a:gd name="T86" fmla="*/ 71 w 359"/>
                <a:gd name="T87" fmla="*/ 253 h 300"/>
                <a:gd name="T88" fmla="*/ 100 w 359"/>
                <a:gd name="T89" fmla="*/ 263 h 300"/>
                <a:gd name="T90" fmla="*/ 141 w 359"/>
                <a:gd name="T91" fmla="*/ 283 h 300"/>
                <a:gd name="T92" fmla="*/ 176 w 359"/>
                <a:gd name="T93" fmla="*/ 288 h 300"/>
                <a:gd name="T94" fmla="*/ 101 w 359"/>
                <a:gd name="T95" fmla="*/ 278 h 300"/>
                <a:gd name="T96" fmla="*/ 251 w 359"/>
                <a:gd name="T97" fmla="*/ 277 h 300"/>
                <a:gd name="T98" fmla="*/ 52 w 359"/>
                <a:gd name="T99" fmla="*/ 189 h 300"/>
                <a:gd name="T100" fmla="*/ 51 w 359"/>
                <a:gd name="T101" fmla="*/ 135 h 300"/>
                <a:gd name="T102" fmla="*/ 68 w 359"/>
                <a:gd name="T103" fmla="*/ 94 h 300"/>
                <a:gd name="T104" fmla="*/ 49 w 359"/>
                <a:gd name="T105" fmla="*/ 171 h 300"/>
                <a:gd name="T106" fmla="*/ 234 w 359"/>
                <a:gd name="T107" fmla="*/ 286 h 300"/>
                <a:gd name="T108" fmla="*/ 37 w 359"/>
                <a:gd name="T109" fmla="*/ 15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9" h="300">
                  <a:moveTo>
                    <a:pt x="109" y="192"/>
                  </a:moveTo>
                  <a:cubicBezTo>
                    <a:pt x="95" y="192"/>
                    <a:pt x="95" y="192"/>
                    <a:pt x="95" y="192"/>
                  </a:cubicBezTo>
                  <a:cubicBezTo>
                    <a:pt x="91" y="192"/>
                    <a:pt x="87" y="195"/>
                    <a:pt x="87" y="200"/>
                  </a:cubicBezTo>
                  <a:cubicBezTo>
                    <a:pt x="87" y="248"/>
                    <a:pt x="87" y="248"/>
                    <a:pt x="87" y="248"/>
                  </a:cubicBezTo>
                  <a:cubicBezTo>
                    <a:pt x="87" y="253"/>
                    <a:pt x="91" y="257"/>
                    <a:pt x="95" y="257"/>
                  </a:cubicBezTo>
                  <a:cubicBezTo>
                    <a:pt x="109" y="257"/>
                    <a:pt x="109" y="257"/>
                    <a:pt x="109" y="257"/>
                  </a:cubicBezTo>
                  <a:cubicBezTo>
                    <a:pt x="114" y="257"/>
                    <a:pt x="117" y="253"/>
                    <a:pt x="117" y="248"/>
                  </a:cubicBezTo>
                  <a:cubicBezTo>
                    <a:pt x="117" y="200"/>
                    <a:pt x="117" y="200"/>
                    <a:pt x="117" y="200"/>
                  </a:cubicBezTo>
                  <a:cubicBezTo>
                    <a:pt x="117" y="195"/>
                    <a:pt x="114" y="192"/>
                    <a:pt x="109" y="192"/>
                  </a:cubicBezTo>
                  <a:close/>
                  <a:moveTo>
                    <a:pt x="106" y="252"/>
                  </a:moveTo>
                  <a:cubicBezTo>
                    <a:pt x="105" y="252"/>
                    <a:pt x="104" y="251"/>
                    <a:pt x="104" y="250"/>
                  </a:cubicBezTo>
                  <a:cubicBezTo>
                    <a:pt x="104" y="249"/>
                    <a:pt x="105" y="248"/>
                    <a:pt x="106" y="248"/>
                  </a:cubicBezTo>
                  <a:cubicBezTo>
                    <a:pt x="107" y="248"/>
                    <a:pt x="108" y="249"/>
                    <a:pt x="108" y="250"/>
                  </a:cubicBezTo>
                  <a:cubicBezTo>
                    <a:pt x="108" y="251"/>
                    <a:pt x="107" y="252"/>
                    <a:pt x="106" y="252"/>
                  </a:cubicBezTo>
                  <a:close/>
                  <a:moveTo>
                    <a:pt x="110" y="252"/>
                  </a:moveTo>
                  <a:cubicBezTo>
                    <a:pt x="110" y="252"/>
                    <a:pt x="109" y="251"/>
                    <a:pt x="109" y="250"/>
                  </a:cubicBezTo>
                  <a:cubicBezTo>
                    <a:pt x="109" y="249"/>
                    <a:pt x="110" y="248"/>
                    <a:pt x="110" y="248"/>
                  </a:cubicBezTo>
                  <a:cubicBezTo>
                    <a:pt x="111" y="248"/>
                    <a:pt x="112" y="249"/>
                    <a:pt x="112" y="250"/>
                  </a:cubicBezTo>
                  <a:cubicBezTo>
                    <a:pt x="112" y="251"/>
                    <a:pt x="111" y="252"/>
                    <a:pt x="110" y="252"/>
                  </a:cubicBezTo>
                  <a:close/>
                  <a:moveTo>
                    <a:pt x="113" y="207"/>
                  </a:moveTo>
                  <a:cubicBezTo>
                    <a:pt x="92" y="207"/>
                    <a:pt x="92" y="207"/>
                    <a:pt x="92" y="207"/>
                  </a:cubicBezTo>
                  <a:cubicBezTo>
                    <a:pt x="92" y="204"/>
                    <a:pt x="92" y="204"/>
                    <a:pt x="92" y="204"/>
                  </a:cubicBezTo>
                  <a:cubicBezTo>
                    <a:pt x="113" y="204"/>
                    <a:pt x="113" y="204"/>
                    <a:pt x="113" y="204"/>
                  </a:cubicBezTo>
                  <a:lnTo>
                    <a:pt x="113" y="207"/>
                  </a:lnTo>
                  <a:close/>
                  <a:moveTo>
                    <a:pt x="113" y="203"/>
                  </a:moveTo>
                  <a:cubicBezTo>
                    <a:pt x="92" y="203"/>
                    <a:pt x="92" y="203"/>
                    <a:pt x="92" y="203"/>
                  </a:cubicBezTo>
                  <a:cubicBezTo>
                    <a:pt x="92" y="200"/>
                    <a:pt x="92" y="200"/>
                    <a:pt x="92" y="200"/>
                  </a:cubicBezTo>
                  <a:cubicBezTo>
                    <a:pt x="113" y="200"/>
                    <a:pt x="113" y="200"/>
                    <a:pt x="113" y="200"/>
                  </a:cubicBezTo>
                  <a:lnTo>
                    <a:pt x="113" y="203"/>
                  </a:lnTo>
                  <a:close/>
                  <a:moveTo>
                    <a:pt x="47" y="252"/>
                  </a:moveTo>
                  <a:cubicBezTo>
                    <a:pt x="46" y="251"/>
                    <a:pt x="45" y="250"/>
                    <a:pt x="45" y="249"/>
                  </a:cubicBezTo>
                  <a:cubicBezTo>
                    <a:pt x="45" y="248"/>
                    <a:pt x="46" y="247"/>
                    <a:pt x="47" y="247"/>
                  </a:cubicBezTo>
                  <a:cubicBezTo>
                    <a:pt x="73" y="247"/>
                    <a:pt x="73" y="247"/>
                    <a:pt x="73" y="247"/>
                  </a:cubicBezTo>
                  <a:cubicBezTo>
                    <a:pt x="77" y="247"/>
                    <a:pt x="81" y="243"/>
                    <a:pt x="81" y="239"/>
                  </a:cubicBezTo>
                  <a:cubicBezTo>
                    <a:pt x="81" y="200"/>
                    <a:pt x="81" y="200"/>
                    <a:pt x="81" y="200"/>
                  </a:cubicBezTo>
                  <a:cubicBezTo>
                    <a:pt x="81" y="196"/>
                    <a:pt x="77" y="192"/>
                    <a:pt x="73" y="192"/>
                  </a:cubicBezTo>
                  <a:cubicBezTo>
                    <a:pt x="8" y="192"/>
                    <a:pt x="8" y="192"/>
                    <a:pt x="8" y="192"/>
                  </a:cubicBezTo>
                  <a:cubicBezTo>
                    <a:pt x="3" y="192"/>
                    <a:pt x="0" y="196"/>
                    <a:pt x="0" y="200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243"/>
                    <a:pt x="3" y="247"/>
                    <a:pt x="8" y="247"/>
                  </a:cubicBezTo>
                  <a:cubicBezTo>
                    <a:pt x="34" y="247"/>
                    <a:pt x="34" y="247"/>
                    <a:pt x="34" y="247"/>
                  </a:cubicBezTo>
                  <a:cubicBezTo>
                    <a:pt x="35" y="247"/>
                    <a:pt x="36" y="248"/>
                    <a:pt x="36" y="249"/>
                  </a:cubicBezTo>
                  <a:cubicBezTo>
                    <a:pt x="36" y="250"/>
                    <a:pt x="35" y="251"/>
                    <a:pt x="34" y="252"/>
                  </a:cubicBezTo>
                  <a:cubicBezTo>
                    <a:pt x="26" y="252"/>
                    <a:pt x="21" y="253"/>
                    <a:pt x="21" y="254"/>
                  </a:cubicBezTo>
                  <a:cubicBezTo>
                    <a:pt x="21" y="256"/>
                    <a:pt x="30" y="257"/>
                    <a:pt x="41" y="257"/>
                  </a:cubicBezTo>
                  <a:cubicBezTo>
                    <a:pt x="51" y="257"/>
                    <a:pt x="60" y="256"/>
                    <a:pt x="60" y="254"/>
                  </a:cubicBezTo>
                  <a:cubicBezTo>
                    <a:pt x="60" y="253"/>
                    <a:pt x="55" y="252"/>
                    <a:pt x="47" y="252"/>
                  </a:cubicBezTo>
                  <a:close/>
                  <a:moveTo>
                    <a:pt x="71" y="245"/>
                  </a:moveTo>
                  <a:cubicBezTo>
                    <a:pt x="70" y="245"/>
                    <a:pt x="69" y="244"/>
                    <a:pt x="69" y="243"/>
                  </a:cubicBezTo>
                  <a:cubicBezTo>
                    <a:pt x="69" y="242"/>
                    <a:pt x="70" y="241"/>
                    <a:pt x="71" y="241"/>
                  </a:cubicBezTo>
                  <a:cubicBezTo>
                    <a:pt x="72" y="241"/>
                    <a:pt x="72" y="242"/>
                    <a:pt x="72" y="243"/>
                  </a:cubicBezTo>
                  <a:cubicBezTo>
                    <a:pt x="72" y="244"/>
                    <a:pt x="72" y="245"/>
                    <a:pt x="71" y="245"/>
                  </a:cubicBezTo>
                  <a:close/>
                  <a:moveTo>
                    <a:pt x="5" y="239"/>
                  </a:moveTo>
                  <a:cubicBezTo>
                    <a:pt x="5" y="197"/>
                    <a:pt x="5" y="197"/>
                    <a:pt x="5" y="197"/>
                  </a:cubicBezTo>
                  <a:cubicBezTo>
                    <a:pt x="76" y="197"/>
                    <a:pt x="76" y="197"/>
                    <a:pt x="76" y="197"/>
                  </a:cubicBezTo>
                  <a:cubicBezTo>
                    <a:pt x="76" y="239"/>
                    <a:pt x="76" y="239"/>
                    <a:pt x="76" y="239"/>
                  </a:cubicBezTo>
                  <a:lnTo>
                    <a:pt x="5" y="239"/>
                  </a:lnTo>
                  <a:close/>
                  <a:moveTo>
                    <a:pt x="131" y="55"/>
                  </a:moveTo>
                  <a:cubicBezTo>
                    <a:pt x="157" y="55"/>
                    <a:pt x="157" y="55"/>
                    <a:pt x="157" y="55"/>
                  </a:cubicBezTo>
                  <a:cubicBezTo>
                    <a:pt x="158" y="55"/>
                    <a:pt x="159" y="56"/>
                    <a:pt x="159" y="57"/>
                  </a:cubicBezTo>
                  <a:cubicBezTo>
                    <a:pt x="159" y="58"/>
                    <a:pt x="158" y="59"/>
                    <a:pt x="157" y="60"/>
                  </a:cubicBezTo>
                  <a:cubicBezTo>
                    <a:pt x="149" y="60"/>
                    <a:pt x="143" y="61"/>
                    <a:pt x="143" y="62"/>
                  </a:cubicBezTo>
                  <a:cubicBezTo>
                    <a:pt x="143" y="64"/>
                    <a:pt x="152" y="65"/>
                    <a:pt x="163" y="65"/>
                  </a:cubicBezTo>
                  <a:cubicBezTo>
                    <a:pt x="174" y="65"/>
                    <a:pt x="183" y="64"/>
                    <a:pt x="183" y="62"/>
                  </a:cubicBezTo>
                  <a:cubicBezTo>
                    <a:pt x="183" y="61"/>
                    <a:pt x="178" y="60"/>
                    <a:pt x="170" y="60"/>
                  </a:cubicBezTo>
                  <a:cubicBezTo>
                    <a:pt x="169" y="59"/>
                    <a:pt x="168" y="58"/>
                    <a:pt x="168" y="57"/>
                  </a:cubicBezTo>
                  <a:cubicBezTo>
                    <a:pt x="168" y="56"/>
                    <a:pt x="169" y="55"/>
                    <a:pt x="170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200" y="55"/>
                    <a:pt x="203" y="51"/>
                    <a:pt x="203" y="47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4"/>
                    <a:pt x="200" y="0"/>
                    <a:pt x="195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26" y="0"/>
                    <a:pt x="122" y="4"/>
                    <a:pt x="122" y="8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2" y="51"/>
                    <a:pt x="126" y="55"/>
                    <a:pt x="131" y="55"/>
                  </a:cubicBezTo>
                  <a:close/>
                  <a:moveTo>
                    <a:pt x="194" y="53"/>
                  </a:moveTo>
                  <a:cubicBezTo>
                    <a:pt x="193" y="53"/>
                    <a:pt x="192" y="52"/>
                    <a:pt x="192" y="51"/>
                  </a:cubicBezTo>
                  <a:cubicBezTo>
                    <a:pt x="192" y="50"/>
                    <a:pt x="193" y="49"/>
                    <a:pt x="194" y="49"/>
                  </a:cubicBezTo>
                  <a:cubicBezTo>
                    <a:pt x="194" y="49"/>
                    <a:pt x="195" y="50"/>
                    <a:pt x="195" y="51"/>
                  </a:cubicBezTo>
                  <a:cubicBezTo>
                    <a:pt x="195" y="52"/>
                    <a:pt x="194" y="53"/>
                    <a:pt x="194" y="53"/>
                  </a:cubicBezTo>
                  <a:close/>
                  <a:moveTo>
                    <a:pt x="127" y="5"/>
                  </a:moveTo>
                  <a:cubicBezTo>
                    <a:pt x="199" y="5"/>
                    <a:pt x="199" y="5"/>
                    <a:pt x="199" y="5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127" y="47"/>
                    <a:pt x="127" y="47"/>
                    <a:pt x="127" y="47"/>
                  </a:cubicBezTo>
                  <a:lnTo>
                    <a:pt x="127" y="5"/>
                  </a:lnTo>
                  <a:close/>
                  <a:moveTo>
                    <a:pt x="218" y="64"/>
                  </a:moveTo>
                  <a:cubicBezTo>
                    <a:pt x="232" y="64"/>
                    <a:pt x="232" y="64"/>
                    <a:pt x="232" y="64"/>
                  </a:cubicBezTo>
                  <a:cubicBezTo>
                    <a:pt x="236" y="64"/>
                    <a:pt x="240" y="61"/>
                    <a:pt x="240" y="56"/>
                  </a:cubicBezTo>
                  <a:cubicBezTo>
                    <a:pt x="240" y="54"/>
                    <a:pt x="240" y="54"/>
                    <a:pt x="240" y="54"/>
                  </a:cubicBezTo>
                  <a:cubicBezTo>
                    <a:pt x="240" y="54"/>
                    <a:pt x="240" y="54"/>
                    <a:pt x="240" y="54"/>
                  </a:cubicBezTo>
                  <a:cubicBezTo>
                    <a:pt x="247" y="44"/>
                    <a:pt x="247" y="44"/>
                    <a:pt x="247" y="44"/>
                  </a:cubicBezTo>
                  <a:cubicBezTo>
                    <a:pt x="244" y="42"/>
                    <a:pt x="242" y="41"/>
                    <a:pt x="240" y="40"/>
                  </a:cubicBezTo>
                  <a:cubicBezTo>
                    <a:pt x="240" y="8"/>
                    <a:pt x="240" y="8"/>
                    <a:pt x="240" y="8"/>
                  </a:cubicBezTo>
                  <a:cubicBezTo>
                    <a:pt x="240" y="3"/>
                    <a:pt x="236" y="0"/>
                    <a:pt x="232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13" y="0"/>
                    <a:pt x="210" y="3"/>
                    <a:pt x="210" y="8"/>
                  </a:cubicBezTo>
                  <a:cubicBezTo>
                    <a:pt x="210" y="56"/>
                    <a:pt x="210" y="56"/>
                    <a:pt x="210" y="56"/>
                  </a:cubicBezTo>
                  <a:cubicBezTo>
                    <a:pt x="210" y="61"/>
                    <a:pt x="213" y="64"/>
                    <a:pt x="218" y="64"/>
                  </a:cubicBezTo>
                  <a:close/>
                  <a:moveTo>
                    <a:pt x="228" y="60"/>
                  </a:moveTo>
                  <a:cubicBezTo>
                    <a:pt x="228" y="60"/>
                    <a:pt x="227" y="59"/>
                    <a:pt x="227" y="58"/>
                  </a:cubicBezTo>
                  <a:cubicBezTo>
                    <a:pt x="227" y="57"/>
                    <a:pt x="228" y="56"/>
                    <a:pt x="228" y="56"/>
                  </a:cubicBezTo>
                  <a:cubicBezTo>
                    <a:pt x="229" y="56"/>
                    <a:pt x="230" y="57"/>
                    <a:pt x="230" y="58"/>
                  </a:cubicBezTo>
                  <a:cubicBezTo>
                    <a:pt x="230" y="59"/>
                    <a:pt x="229" y="60"/>
                    <a:pt x="228" y="60"/>
                  </a:cubicBezTo>
                  <a:close/>
                  <a:moveTo>
                    <a:pt x="233" y="60"/>
                  </a:moveTo>
                  <a:cubicBezTo>
                    <a:pt x="232" y="60"/>
                    <a:pt x="231" y="59"/>
                    <a:pt x="231" y="58"/>
                  </a:cubicBezTo>
                  <a:cubicBezTo>
                    <a:pt x="231" y="57"/>
                    <a:pt x="232" y="56"/>
                    <a:pt x="233" y="56"/>
                  </a:cubicBezTo>
                  <a:cubicBezTo>
                    <a:pt x="234" y="56"/>
                    <a:pt x="235" y="57"/>
                    <a:pt x="235" y="58"/>
                  </a:cubicBezTo>
                  <a:cubicBezTo>
                    <a:pt x="235" y="59"/>
                    <a:pt x="234" y="60"/>
                    <a:pt x="233" y="60"/>
                  </a:cubicBezTo>
                  <a:close/>
                  <a:moveTo>
                    <a:pt x="215" y="8"/>
                  </a:moveTo>
                  <a:cubicBezTo>
                    <a:pt x="236" y="8"/>
                    <a:pt x="236" y="8"/>
                    <a:pt x="236" y="8"/>
                  </a:cubicBezTo>
                  <a:cubicBezTo>
                    <a:pt x="236" y="10"/>
                    <a:pt x="236" y="10"/>
                    <a:pt x="236" y="10"/>
                  </a:cubicBezTo>
                  <a:cubicBezTo>
                    <a:pt x="215" y="10"/>
                    <a:pt x="215" y="10"/>
                    <a:pt x="215" y="10"/>
                  </a:cubicBezTo>
                  <a:lnTo>
                    <a:pt x="215" y="8"/>
                  </a:lnTo>
                  <a:close/>
                  <a:moveTo>
                    <a:pt x="215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5"/>
                    <a:pt x="236" y="15"/>
                    <a:pt x="236" y="15"/>
                  </a:cubicBezTo>
                  <a:cubicBezTo>
                    <a:pt x="215" y="15"/>
                    <a:pt x="215" y="15"/>
                    <a:pt x="215" y="15"/>
                  </a:cubicBezTo>
                  <a:lnTo>
                    <a:pt x="215" y="12"/>
                  </a:lnTo>
                  <a:close/>
                  <a:moveTo>
                    <a:pt x="314" y="192"/>
                  </a:moveTo>
                  <a:cubicBezTo>
                    <a:pt x="309" y="192"/>
                    <a:pt x="309" y="192"/>
                    <a:pt x="309" y="192"/>
                  </a:cubicBezTo>
                  <a:cubicBezTo>
                    <a:pt x="310" y="191"/>
                    <a:pt x="310" y="190"/>
                    <a:pt x="310" y="189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8"/>
                    <a:pt x="298" y="190"/>
                    <a:pt x="297" y="192"/>
                  </a:cubicBezTo>
                  <a:cubicBezTo>
                    <a:pt x="249" y="192"/>
                    <a:pt x="249" y="192"/>
                    <a:pt x="249" y="192"/>
                  </a:cubicBezTo>
                  <a:cubicBezTo>
                    <a:pt x="245" y="192"/>
                    <a:pt x="241" y="196"/>
                    <a:pt x="241" y="200"/>
                  </a:cubicBezTo>
                  <a:cubicBezTo>
                    <a:pt x="241" y="239"/>
                    <a:pt x="241" y="239"/>
                    <a:pt x="241" y="239"/>
                  </a:cubicBezTo>
                  <a:cubicBezTo>
                    <a:pt x="241" y="243"/>
                    <a:pt x="245" y="247"/>
                    <a:pt x="249" y="247"/>
                  </a:cubicBezTo>
                  <a:cubicBezTo>
                    <a:pt x="275" y="247"/>
                    <a:pt x="275" y="247"/>
                    <a:pt x="275" y="247"/>
                  </a:cubicBezTo>
                  <a:cubicBezTo>
                    <a:pt x="277" y="247"/>
                    <a:pt x="277" y="248"/>
                    <a:pt x="277" y="249"/>
                  </a:cubicBezTo>
                  <a:cubicBezTo>
                    <a:pt x="277" y="250"/>
                    <a:pt x="277" y="251"/>
                    <a:pt x="275" y="252"/>
                  </a:cubicBezTo>
                  <a:cubicBezTo>
                    <a:pt x="273" y="252"/>
                    <a:pt x="270" y="252"/>
                    <a:pt x="268" y="252"/>
                  </a:cubicBezTo>
                  <a:cubicBezTo>
                    <a:pt x="265" y="249"/>
                    <a:pt x="265" y="249"/>
                    <a:pt x="265" y="249"/>
                  </a:cubicBezTo>
                  <a:cubicBezTo>
                    <a:pt x="263" y="251"/>
                    <a:pt x="261" y="254"/>
                    <a:pt x="259" y="256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9" y="262"/>
                    <a:pt x="271" y="260"/>
                    <a:pt x="274" y="258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76" y="257"/>
                    <a:pt x="279" y="257"/>
                    <a:pt x="282" y="257"/>
                  </a:cubicBezTo>
                  <a:cubicBezTo>
                    <a:pt x="293" y="257"/>
                    <a:pt x="302" y="256"/>
                    <a:pt x="302" y="254"/>
                  </a:cubicBezTo>
                  <a:cubicBezTo>
                    <a:pt x="302" y="253"/>
                    <a:pt x="296" y="252"/>
                    <a:pt x="289" y="252"/>
                  </a:cubicBezTo>
                  <a:cubicBezTo>
                    <a:pt x="287" y="251"/>
                    <a:pt x="287" y="250"/>
                    <a:pt x="287" y="249"/>
                  </a:cubicBezTo>
                  <a:cubicBezTo>
                    <a:pt x="287" y="248"/>
                    <a:pt x="287" y="247"/>
                    <a:pt x="288" y="247"/>
                  </a:cubicBezTo>
                  <a:cubicBezTo>
                    <a:pt x="314" y="247"/>
                    <a:pt x="314" y="247"/>
                    <a:pt x="314" y="247"/>
                  </a:cubicBezTo>
                  <a:cubicBezTo>
                    <a:pt x="319" y="247"/>
                    <a:pt x="322" y="243"/>
                    <a:pt x="322" y="239"/>
                  </a:cubicBezTo>
                  <a:cubicBezTo>
                    <a:pt x="322" y="200"/>
                    <a:pt x="322" y="200"/>
                    <a:pt x="322" y="200"/>
                  </a:cubicBezTo>
                  <a:cubicBezTo>
                    <a:pt x="322" y="196"/>
                    <a:pt x="319" y="192"/>
                    <a:pt x="314" y="192"/>
                  </a:cubicBezTo>
                  <a:close/>
                  <a:moveTo>
                    <a:pt x="312" y="245"/>
                  </a:moveTo>
                  <a:cubicBezTo>
                    <a:pt x="311" y="245"/>
                    <a:pt x="311" y="244"/>
                    <a:pt x="311" y="243"/>
                  </a:cubicBezTo>
                  <a:cubicBezTo>
                    <a:pt x="311" y="242"/>
                    <a:pt x="311" y="241"/>
                    <a:pt x="312" y="241"/>
                  </a:cubicBezTo>
                  <a:cubicBezTo>
                    <a:pt x="313" y="241"/>
                    <a:pt x="314" y="242"/>
                    <a:pt x="314" y="243"/>
                  </a:cubicBezTo>
                  <a:cubicBezTo>
                    <a:pt x="314" y="244"/>
                    <a:pt x="313" y="245"/>
                    <a:pt x="312" y="245"/>
                  </a:cubicBezTo>
                  <a:close/>
                  <a:moveTo>
                    <a:pt x="317" y="239"/>
                  </a:moveTo>
                  <a:cubicBezTo>
                    <a:pt x="246" y="239"/>
                    <a:pt x="246" y="239"/>
                    <a:pt x="246" y="239"/>
                  </a:cubicBezTo>
                  <a:cubicBezTo>
                    <a:pt x="246" y="197"/>
                    <a:pt x="246" y="197"/>
                    <a:pt x="246" y="197"/>
                  </a:cubicBezTo>
                  <a:cubicBezTo>
                    <a:pt x="317" y="197"/>
                    <a:pt x="317" y="197"/>
                    <a:pt x="317" y="197"/>
                  </a:cubicBezTo>
                  <a:lnTo>
                    <a:pt x="317" y="239"/>
                  </a:lnTo>
                  <a:close/>
                  <a:moveTo>
                    <a:pt x="350" y="192"/>
                  </a:moveTo>
                  <a:cubicBezTo>
                    <a:pt x="337" y="192"/>
                    <a:pt x="337" y="192"/>
                    <a:pt x="337" y="192"/>
                  </a:cubicBezTo>
                  <a:cubicBezTo>
                    <a:pt x="332" y="192"/>
                    <a:pt x="328" y="195"/>
                    <a:pt x="328" y="200"/>
                  </a:cubicBezTo>
                  <a:cubicBezTo>
                    <a:pt x="328" y="248"/>
                    <a:pt x="328" y="248"/>
                    <a:pt x="328" y="248"/>
                  </a:cubicBezTo>
                  <a:cubicBezTo>
                    <a:pt x="328" y="253"/>
                    <a:pt x="332" y="257"/>
                    <a:pt x="337" y="257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55" y="257"/>
                    <a:pt x="359" y="253"/>
                    <a:pt x="359" y="248"/>
                  </a:cubicBezTo>
                  <a:cubicBezTo>
                    <a:pt x="359" y="200"/>
                    <a:pt x="359" y="200"/>
                    <a:pt x="359" y="200"/>
                  </a:cubicBezTo>
                  <a:cubicBezTo>
                    <a:pt x="359" y="195"/>
                    <a:pt x="355" y="192"/>
                    <a:pt x="350" y="192"/>
                  </a:cubicBezTo>
                  <a:close/>
                  <a:moveTo>
                    <a:pt x="347" y="252"/>
                  </a:moveTo>
                  <a:cubicBezTo>
                    <a:pt x="346" y="252"/>
                    <a:pt x="345" y="251"/>
                    <a:pt x="345" y="250"/>
                  </a:cubicBezTo>
                  <a:cubicBezTo>
                    <a:pt x="345" y="249"/>
                    <a:pt x="346" y="248"/>
                    <a:pt x="347" y="248"/>
                  </a:cubicBezTo>
                  <a:cubicBezTo>
                    <a:pt x="348" y="248"/>
                    <a:pt x="349" y="249"/>
                    <a:pt x="349" y="250"/>
                  </a:cubicBezTo>
                  <a:cubicBezTo>
                    <a:pt x="349" y="251"/>
                    <a:pt x="348" y="252"/>
                    <a:pt x="347" y="252"/>
                  </a:cubicBezTo>
                  <a:close/>
                  <a:moveTo>
                    <a:pt x="352" y="252"/>
                  </a:moveTo>
                  <a:cubicBezTo>
                    <a:pt x="351" y="252"/>
                    <a:pt x="350" y="251"/>
                    <a:pt x="350" y="250"/>
                  </a:cubicBezTo>
                  <a:cubicBezTo>
                    <a:pt x="350" y="249"/>
                    <a:pt x="351" y="248"/>
                    <a:pt x="352" y="248"/>
                  </a:cubicBezTo>
                  <a:cubicBezTo>
                    <a:pt x="353" y="248"/>
                    <a:pt x="354" y="249"/>
                    <a:pt x="354" y="250"/>
                  </a:cubicBezTo>
                  <a:cubicBezTo>
                    <a:pt x="354" y="251"/>
                    <a:pt x="353" y="252"/>
                    <a:pt x="352" y="252"/>
                  </a:cubicBezTo>
                  <a:close/>
                  <a:moveTo>
                    <a:pt x="355" y="207"/>
                  </a:moveTo>
                  <a:cubicBezTo>
                    <a:pt x="333" y="207"/>
                    <a:pt x="333" y="207"/>
                    <a:pt x="333" y="207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355" y="204"/>
                    <a:pt x="355" y="204"/>
                    <a:pt x="355" y="204"/>
                  </a:cubicBezTo>
                  <a:lnTo>
                    <a:pt x="355" y="207"/>
                  </a:lnTo>
                  <a:close/>
                  <a:moveTo>
                    <a:pt x="355" y="203"/>
                  </a:moveTo>
                  <a:cubicBezTo>
                    <a:pt x="333" y="203"/>
                    <a:pt x="333" y="203"/>
                    <a:pt x="333" y="203"/>
                  </a:cubicBezTo>
                  <a:cubicBezTo>
                    <a:pt x="333" y="200"/>
                    <a:pt x="333" y="200"/>
                    <a:pt x="333" y="200"/>
                  </a:cubicBezTo>
                  <a:cubicBezTo>
                    <a:pt x="355" y="200"/>
                    <a:pt x="355" y="200"/>
                    <a:pt x="355" y="200"/>
                  </a:cubicBezTo>
                  <a:lnTo>
                    <a:pt x="355" y="203"/>
                  </a:lnTo>
                  <a:close/>
                  <a:moveTo>
                    <a:pt x="157" y="298"/>
                  </a:moveTo>
                  <a:cubicBezTo>
                    <a:pt x="160" y="299"/>
                    <a:pt x="163" y="299"/>
                    <a:pt x="167" y="299"/>
                  </a:cubicBezTo>
                  <a:cubicBezTo>
                    <a:pt x="167" y="287"/>
                    <a:pt x="167" y="287"/>
                    <a:pt x="167" y="287"/>
                  </a:cubicBezTo>
                  <a:cubicBezTo>
                    <a:pt x="164" y="287"/>
                    <a:pt x="161" y="287"/>
                    <a:pt x="158" y="287"/>
                  </a:cubicBezTo>
                  <a:lnTo>
                    <a:pt x="157" y="298"/>
                  </a:lnTo>
                  <a:close/>
                  <a:moveTo>
                    <a:pt x="92" y="66"/>
                  </a:moveTo>
                  <a:cubicBezTo>
                    <a:pt x="84" y="58"/>
                    <a:pt x="84" y="58"/>
                    <a:pt x="84" y="58"/>
                  </a:cubicBezTo>
                  <a:cubicBezTo>
                    <a:pt x="82" y="60"/>
                    <a:pt x="79" y="62"/>
                    <a:pt x="77" y="64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87" y="71"/>
                    <a:pt x="90" y="68"/>
                    <a:pt x="92" y="66"/>
                  </a:cubicBezTo>
                  <a:close/>
                  <a:moveTo>
                    <a:pt x="212" y="282"/>
                  </a:moveTo>
                  <a:cubicBezTo>
                    <a:pt x="215" y="293"/>
                    <a:pt x="215" y="293"/>
                    <a:pt x="215" y="293"/>
                  </a:cubicBezTo>
                  <a:cubicBezTo>
                    <a:pt x="219" y="292"/>
                    <a:pt x="222" y="291"/>
                    <a:pt x="225" y="290"/>
                  </a:cubicBezTo>
                  <a:cubicBezTo>
                    <a:pt x="220" y="279"/>
                    <a:pt x="220" y="279"/>
                    <a:pt x="220" y="279"/>
                  </a:cubicBezTo>
                  <a:cubicBezTo>
                    <a:pt x="218" y="280"/>
                    <a:pt x="215" y="281"/>
                    <a:pt x="212" y="282"/>
                  </a:cubicBezTo>
                  <a:close/>
                  <a:moveTo>
                    <a:pt x="194" y="286"/>
                  </a:moveTo>
                  <a:cubicBezTo>
                    <a:pt x="196" y="298"/>
                    <a:pt x="196" y="298"/>
                    <a:pt x="196" y="298"/>
                  </a:cubicBezTo>
                  <a:cubicBezTo>
                    <a:pt x="199" y="297"/>
                    <a:pt x="203" y="297"/>
                    <a:pt x="206" y="296"/>
                  </a:cubicBezTo>
                  <a:cubicBezTo>
                    <a:pt x="203" y="284"/>
                    <a:pt x="203" y="284"/>
                    <a:pt x="203" y="284"/>
                  </a:cubicBezTo>
                  <a:cubicBezTo>
                    <a:pt x="200" y="285"/>
                    <a:pt x="197" y="286"/>
                    <a:pt x="194" y="286"/>
                  </a:cubicBezTo>
                  <a:close/>
                  <a:moveTo>
                    <a:pt x="122" y="47"/>
                  </a:moveTo>
                  <a:cubicBezTo>
                    <a:pt x="117" y="36"/>
                    <a:pt x="117" y="36"/>
                    <a:pt x="117" y="36"/>
                  </a:cubicBezTo>
                  <a:cubicBezTo>
                    <a:pt x="114" y="38"/>
                    <a:pt x="111" y="39"/>
                    <a:pt x="108" y="41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17" y="50"/>
                    <a:pt x="119" y="48"/>
                    <a:pt x="122" y="47"/>
                  </a:cubicBezTo>
                  <a:close/>
                  <a:moveTo>
                    <a:pt x="106" y="56"/>
                  </a:moveTo>
                  <a:cubicBezTo>
                    <a:pt x="100" y="46"/>
                    <a:pt x="100" y="46"/>
                    <a:pt x="100" y="46"/>
                  </a:cubicBezTo>
                  <a:cubicBezTo>
                    <a:pt x="98" y="47"/>
                    <a:pt x="96" y="49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1"/>
                    <a:pt x="92" y="51"/>
                    <a:pt x="92" y="51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101" y="59"/>
                    <a:pt x="104" y="57"/>
                    <a:pt x="106" y="56"/>
                  </a:cubicBezTo>
                  <a:close/>
                  <a:moveTo>
                    <a:pt x="288" y="107"/>
                  </a:moveTo>
                  <a:cubicBezTo>
                    <a:pt x="299" y="102"/>
                    <a:pt x="299" y="102"/>
                    <a:pt x="299" y="102"/>
                  </a:cubicBezTo>
                  <a:cubicBezTo>
                    <a:pt x="298" y="99"/>
                    <a:pt x="296" y="96"/>
                    <a:pt x="294" y="93"/>
                  </a:cubicBezTo>
                  <a:cubicBezTo>
                    <a:pt x="284" y="99"/>
                    <a:pt x="284" y="99"/>
                    <a:pt x="284" y="99"/>
                  </a:cubicBezTo>
                  <a:cubicBezTo>
                    <a:pt x="286" y="101"/>
                    <a:pt x="287" y="104"/>
                    <a:pt x="288" y="107"/>
                  </a:cubicBezTo>
                  <a:close/>
                  <a:moveTo>
                    <a:pt x="300" y="177"/>
                  </a:moveTo>
                  <a:cubicBezTo>
                    <a:pt x="312" y="179"/>
                    <a:pt x="312" y="179"/>
                    <a:pt x="312" y="179"/>
                  </a:cubicBezTo>
                  <a:cubicBezTo>
                    <a:pt x="312" y="175"/>
                    <a:pt x="312" y="172"/>
                    <a:pt x="312" y="169"/>
                  </a:cubicBezTo>
                  <a:cubicBezTo>
                    <a:pt x="301" y="168"/>
                    <a:pt x="301" y="168"/>
                    <a:pt x="301" y="168"/>
                  </a:cubicBezTo>
                  <a:cubicBezTo>
                    <a:pt x="300" y="171"/>
                    <a:pt x="300" y="174"/>
                    <a:pt x="300" y="177"/>
                  </a:cubicBezTo>
                  <a:close/>
                  <a:moveTo>
                    <a:pt x="299" y="141"/>
                  </a:moveTo>
                  <a:cubicBezTo>
                    <a:pt x="311" y="139"/>
                    <a:pt x="311" y="139"/>
                    <a:pt x="311" y="139"/>
                  </a:cubicBezTo>
                  <a:cubicBezTo>
                    <a:pt x="310" y="136"/>
                    <a:pt x="310" y="133"/>
                    <a:pt x="309" y="130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8" y="135"/>
                    <a:pt x="299" y="138"/>
                    <a:pt x="299" y="141"/>
                  </a:cubicBezTo>
                  <a:close/>
                  <a:moveTo>
                    <a:pt x="301" y="159"/>
                  </a:moveTo>
                  <a:cubicBezTo>
                    <a:pt x="313" y="159"/>
                    <a:pt x="313" y="159"/>
                    <a:pt x="313" y="159"/>
                  </a:cubicBezTo>
                  <a:cubicBezTo>
                    <a:pt x="313" y="156"/>
                    <a:pt x="312" y="152"/>
                    <a:pt x="312" y="149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1" y="153"/>
                    <a:pt x="301" y="156"/>
                    <a:pt x="301" y="159"/>
                  </a:cubicBezTo>
                  <a:close/>
                  <a:moveTo>
                    <a:pt x="279" y="91"/>
                  </a:moveTo>
                  <a:cubicBezTo>
                    <a:pt x="289" y="85"/>
                    <a:pt x="289" y="85"/>
                    <a:pt x="289" y="85"/>
                  </a:cubicBezTo>
                  <a:cubicBezTo>
                    <a:pt x="287" y="82"/>
                    <a:pt x="285" y="79"/>
                    <a:pt x="283" y="77"/>
                  </a:cubicBezTo>
                  <a:cubicBezTo>
                    <a:pt x="274" y="84"/>
                    <a:pt x="274" y="84"/>
                    <a:pt x="274" y="84"/>
                  </a:cubicBezTo>
                  <a:cubicBezTo>
                    <a:pt x="276" y="86"/>
                    <a:pt x="278" y="89"/>
                    <a:pt x="279" y="91"/>
                  </a:cubicBezTo>
                  <a:close/>
                  <a:moveTo>
                    <a:pt x="268" y="77"/>
                  </a:moveTo>
                  <a:cubicBezTo>
                    <a:pt x="277" y="69"/>
                    <a:pt x="277" y="69"/>
                    <a:pt x="277" y="69"/>
                  </a:cubicBezTo>
                  <a:cubicBezTo>
                    <a:pt x="275" y="67"/>
                    <a:pt x="273" y="64"/>
                    <a:pt x="270" y="62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4" y="73"/>
                    <a:pt x="266" y="75"/>
                    <a:pt x="268" y="77"/>
                  </a:cubicBezTo>
                  <a:close/>
                  <a:moveTo>
                    <a:pt x="79" y="79"/>
                  </a:moveTo>
                  <a:cubicBezTo>
                    <a:pt x="70" y="72"/>
                    <a:pt x="70" y="72"/>
                    <a:pt x="70" y="72"/>
                  </a:cubicBezTo>
                  <a:cubicBezTo>
                    <a:pt x="68" y="74"/>
                    <a:pt x="66" y="77"/>
                    <a:pt x="64" y="79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5" y="84"/>
                    <a:pt x="77" y="82"/>
                    <a:pt x="79" y="79"/>
                  </a:cubicBezTo>
                  <a:close/>
                  <a:moveTo>
                    <a:pt x="295" y="124"/>
                  </a:moveTo>
                  <a:cubicBezTo>
                    <a:pt x="306" y="120"/>
                    <a:pt x="306" y="120"/>
                    <a:pt x="306" y="120"/>
                  </a:cubicBezTo>
                  <a:cubicBezTo>
                    <a:pt x="305" y="117"/>
                    <a:pt x="304" y="114"/>
                    <a:pt x="303" y="111"/>
                  </a:cubicBezTo>
                  <a:cubicBezTo>
                    <a:pt x="292" y="115"/>
                    <a:pt x="292" y="115"/>
                    <a:pt x="292" y="115"/>
                  </a:cubicBezTo>
                  <a:cubicBezTo>
                    <a:pt x="293" y="118"/>
                    <a:pt x="294" y="121"/>
                    <a:pt x="295" y="124"/>
                  </a:cubicBezTo>
                  <a:close/>
                  <a:moveTo>
                    <a:pt x="263" y="55"/>
                  </a:moveTo>
                  <a:cubicBezTo>
                    <a:pt x="260" y="53"/>
                    <a:pt x="258" y="51"/>
                    <a:pt x="255" y="49"/>
                  </a:cubicBezTo>
                  <a:cubicBezTo>
                    <a:pt x="248" y="59"/>
                    <a:pt x="248" y="59"/>
                    <a:pt x="248" y="59"/>
                  </a:cubicBezTo>
                  <a:cubicBezTo>
                    <a:pt x="250" y="61"/>
                    <a:pt x="253" y="63"/>
                    <a:pt x="255" y="64"/>
                  </a:cubicBezTo>
                  <a:lnTo>
                    <a:pt x="263" y="55"/>
                  </a:lnTo>
                  <a:close/>
                  <a:moveTo>
                    <a:pt x="80" y="245"/>
                  </a:moveTo>
                  <a:cubicBezTo>
                    <a:pt x="71" y="253"/>
                    <a:pt x="71" y="253"/>
                    <a:pt x="71" y="253"/>
                  </a:cubicBezTo>
                  <a:cubicBezTo>
                    <a:pt x="73" y="255"/>
                    <a:pt x="76" y="258"/>
                    <a:pt x="78" y="260"/>
                  </a:cubicBezTo>
                  <a:cubicBezTo>
                    <a:pt x="86" y="252"/>
                    <a:pt x="86" y="252"/>
                    <a:pt x="86" y="252"/>
                  </a:cubicBezTo>
                  <a:cubicBezTo>
                    <a:pt x="84" y="249"/>
                    <a:pt x="82" y="247"/>
                    <a:pt x="80" y="245"/>
                  </a:cubicBezTo>
                  <a:close/>
                  <a:moveTo>
                    <a:pt x="85" y="267"/>
                  </a:moveTo>
                  <a:cubicBezTo>
                    <a:pt x="88" y="269"/>
                    <a:pt x="90" y="271"/>
                    <a:pt x="93" y="273"/>
                  </a:cubicBezTo>
                  <a:cubicBezTo>
                    <a:pt x="100" y="263"/>
                    <a:pt x="100" y="263"/>
                    <a:pt x="100" y="263"/>
                  </a:cubicBezTo>
                  <a:cubicBezTo>
                    <a:pt x="98" y="261"/>
                    <a:pt x="95" y="260"/>
                    <a:pt x="93" y="258"/>
                  </a:cubicBezTo>
                  <a:lnTo>
                    <a:pt x="85" y="267"/>
                  </a:lnTo>
                  <a:close/>
                  <a:moveTo>
                    <a:pt x="137" y="294"/>
                  </a:moveTo>
                  <a:cubicBezTo>
                    <a:pt x="140" y="295"/>
                    <a:pt x="144" y="296"/>
                    <a:pt x="147" y="297"/>
                  </a:cubicBezTo>
                  <a:cubicBezTo>
                    <a:pt x="149" y="285"/>
                    <a:pt x="149" y="285"/>
                    <a:pt x="149" y="285"/>
                  </a:cubicBezTo>
                  <a:cubicBezTo>
                    <a:pt x="146" y="284"/>
                    <a:pt x="143" y="284"/>
                    <a:pt x="141" y="283"/>
                  </a:cubicBezTo>
                  <a:lnTo>
                    <a:pt x="137" y="294"/>
                  </a:lnTo>
                  <a:close/>
                  <a:moveTo>
                    <a:pt x="176" y="288"/>
                  </a:moveTo>
                  <a:cubicBezTo>
                    <a:pt x="176" y="300"/>
                    <a:pt x="176" y="300"/>
                    <a:pt x="176" y="300"/>
                  </a:cubicBezTo>
                  <a:cubicBezTo>
                    <a:pt x="180" y="299"/>
                    <a:pt x="183" y="299"/>
                    <a:pt x="186" y="299"/>
                  </a:cubicBezTo>
                  <a:cubicBezTo>
                    <a:pt x="185" y="287"/>
                    <a:pt x="185" y="287"/>
                    <a:pt x="185" y="287"/>
                  </a:cubicBezTo>
                  <a:cubicBezTo>
                    <a:pt x="182" y="287"/>
                    <a:pt x="179" y="288"/>
                    <a:pt x="176" y="288"/>
                  </a:cubicBezTo>
                  <a:close/>
                  <a:moveTo>
                    <a:pt x="119" y="288"/>
                  </a:moveTo>
                  <a:cubicBezTo>
                    <a:pt x="122" y="289"/>
                    <a:pt x="125" y="290"/>
                    <a:pt x="128" y="291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29" y="279"/>
                    <a:pt x="126" y="278"/>
                    <a:pt x="124" y="277"/>
                  </a:cubicBezTo>
                  <a:lnTo>
                    <a:pt x="119" y="288"/>
                  </a:lnTo>
                  <a:close/>
                  <a:moveTo>
                    <a:pt x="101" y="278"/>
                  </a:moveTo>
                  <a:cubicBezTo>
                    <a:pt x="104" y="280"/>
                    <a:pt x="107" y="282"/>
                    <a:pt x="110" y="283"/>
                  </a:cubicBezTo>
                  <a:cubicBezTo>
                    <a:pt x="115" y="273"/>
                    <a:pt x="115" y="273"/>
                    <a:pt x="115" y="273"/>
                  </a:cubicBezTo>
                  <a:cubicBezTo>
                    <a:pt x="113" y="271"/>
                    <a:pt x="110" y="270"/>
                    <a:pt x="108" y="268"/>
                  </a:cubicBezTo>
                  <a:lnTo>
                    <a:pt x="101" y="278"/>
                  </a:lnTo>
                  <a:close/>
                  <a:moveTo>
                    <a:pt x="244" y="267"/>
                  </a:moveTo>
                  <a:cubicBezTo>
                    <a:pt x="251" y="277"/>
                    <a:pt x="251" y="277"/>
                    <a:pt x="251" y="277"/>
                  </a:cubicBezTo>
                  <a:cubicBezTo>
                    <a:pt x="254" y="275"/>
                    <a:pt x="256" y="273"/>
                    <a:pt x="259" y="271"/>
                  </a:cubicBezTo>
                  <a:cubicBezTo>
                    <a:pt x="252" y="261"/>
                    <a:pt x="252" y="261"/>
                    <a:pt x="252" y="261"/>
                  </a:cubicBezTo>
                  <a:cubicBezTo>
                    <a:pt x="249" y="263"/>
                    <a:pt x="247" y="265"/>
                    <a:pt x="244" y="267"/>
                  </a:cubicBezTo>
                  <a:close/>
                  <a:moveTo>
                    <a:pt x="38" y="182"/>
                  </a:moveTo>
                  <a:cubicBezTo>
                    <a:pt x="39" y="185"/>
                    <a:pt x="39" y="189"/>
                    <a:pt x="40" y="192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51" y="186"/>
                    <a:pt x="50" y="183"/>
                    <a:pt x="50" y="180"/>
                  </a:cubicBezTo>
                  <a:lnTo>
                    <a:pt x="38" y="182"/>
                  </a:lnTo>
                  <a:close/>
                  <a:moveTo>
                    <a:pt x="54" y="127"/>
                  </a:moveTo>
                  <a:cubicBezTo>
                    <a:pt x="42" y="123"/>
                    <a:pt x="42" y="123"/>
                    <a:pt x="42" y="123"/>
                  </a:cubicBezTo>
                  <a:cubicBezTo>
                    <a:pt x="41" y="127"/>
                    <a:pt x="40" y="130"/>
                    <a:pt x="40" y="133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2" y="132"/>
                    <a:pt x="53" y="130"/>
                    <a:pt x="54" y="127"/>
                  </a:cubicBezTo>
                  <a:close/>
                  <a:moveTo>
                    <a:pt x="68" y="94"/>
                  </a:moveTo>
                  <a:cubicBezTo>
                    <a:pt x="58" y="87"/>
                    <a:pt x="58" y="87"/>
                    <a:pt x="58" y="87"/>
                  </a:cubicBezTo>
                  <a:cubicBezTo>
                    <a:pt x="57" y="90"/>
                    <a:pt x="55" y="93"/>
                    <a:pt x="53" y="96"/>
                  </a:cubicBezTo>
                  <a:cubicBezTo>
                    <a:pt x="64" y="102"/>
                    <a:pt x="64" y="102"/>
                    <a:pt x="64" y="102"/>
                  </a:cubicBezTo>
                  <a:cubicBezTo>
                    <a:pt x="65" y="99"/>
                    <a:pt x="67" y="96"/>
                    <a:pt x="68" y="94"/>
                  </a:cubicBezTo>
                  <a:close/>
                  <a:moveTo>
                    <a:pt x="60" y="110"/>
                  </a:moveTo>
                  <a:cubicBezTo>
                    <a:pt x="49" y="105"/>
                    <a:pt x="49" y="105"/>
                    <a:pt x="49" y="105"/>
                  </a:cubicBezTo>
                  <a:cubicBezTo>
                    <a:pt x="48" y="108"/>
                    <a:pt x="46" y="111"/>
                    <a:pt x="45" y="114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57" y="115"/>
                    <a:pt x="59" y="112"/>
                    <a:pt x="60" y="110"/>
                  </a:cubicBezTo>
                  <a:close/>
                  <a:moveTo>
                    <a:pt x="49" y="171"/>
                  </a:moveTo>
                  <a:cubicBezTo>
                    <a:pt x="49" y="168"/>
                    <a:pt x="49" y="165"/>
                    <a:pt x="49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7" y="166"/>
                    <a:pt x="37" y="169"/>
                    <a:pt x="37" y="172"/>
                  </a:cubicBezTo>
                  <a:lnTo>
                    <a:pt x="49" y="171"/>
                  </a:lnTo>
                  <a:close/>
                  <a:moveTo>
                    <a:pt x="229" y="276"/>
                  </a:moveTo>
                  <a:cubicBezTo>
                    <a:pt x="234" y="286"/>
                    <a:pt x="234" y="286"/>
                    <a:pt x="234" y="286"/>
                  </a:cubicBezTo>
                  <a:cubicBezTo>
                    <a:pt x="237" y="285"/>
                    <a:pt x="240" y="283"/>
                    <a:pt x="243" y="282"/>
                  </a:cubicBezTo>
                  <a:cubicBezTo>
                    <a:pt x="237" y="271"/>
                    <a:pt x="237" y="271"/>
                    <a:pt x="237" y="271"/>
                  </a:cubicBezTo>
                  <a:cubicBezTo>
                    <a:pt x="234" y="273"/>
                    <a:pt x="231" y="274"/>
                    <a:pt x="229" y="276"/>
                  </a:cubicBezTo>
                  <a:close/>
                  <a:moveTo>
                    <a:pt x="50" y="144"/>
                  </a:moveTo>
                  <a:cubicBezTo>
                    <a:pt x="38" y="143"/>
                    <a:pt x="38" y="143"/>
                    <a:pt x="38" y="143"/>
                  </a:cubicBezTo>
                  <a:cubicBezTo>
                    <a:pt x="38" y="146"/>
                    <a:pt x="37" y="149"/>
                    <a:pt x="37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9" y="150"/>
                    <a:pt x="49" y="147"/>
                    <a:pt x="50" y="144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noFill/>
              <a:round/>
              <a:headEnd/>
              <a:tailEnd/>
            </a:ln>
            <a:effectLst>
              <a:innerShdw blurRad="12700">
                <a:schemeClr val="tx1">
                  <a:lumMod val="50000"/>
                  <a:lumOff val="50000"/>
                </a:schemeClr>
              </a:innerShdw>
            </a:effectLst>
          </p:spPr>
          <p:txBody>
            <a:bodyPr rtlCol="0" anchor="ctr"/>
            <a:lstStyle/>
            <a:p>
              <a:pPr algn="ctr"/>
              <a:endParaRPr lang="de-DE" sz="1050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274" name="Textfeld 273"/>
          <p:cNvSpPr txBox="1"/>
          <p:nvPr/>
        </p:nvSpPr>
        <p:spPr bwMode="gray">
          <a:xfrm>
            <a:off x="6694680" y="568635"/>
            <a:ext cx="1532654" cy="2084274"/>
          </a:xfrm>
          <a:prstGeom prst="rect">
            <a:avLst/>
          </a:prstGeom>
          <a:noFill/>
        </p:spPr>
        <p:txBody>
          <a:bodyPr wrap="square" lIns="54000" tIns="54000" rIns="81000" bIns="54000" rtlCol="0" anchor="t" anchorCtr="0">
            <a:noAutofit/>
          </a:bodyPr>
          <a:lstStyle>
            <a:defPPr>
              <a:defRPr lang="de-DE"/>
            </a:defPPr>
            <a:lvl1pPr lvl="0" algn="ctr">
              <a:spcAft>
                <a:spcPts val="600"/>
              </a:spcAft>
              <a:defRPr sz="1200">
                <a:solidFill>
                  <a:prstClr val="black"/>
                </a:solidFill>
              </a:defRPr>
            </a:lvl1pPr>
          </a:lstStyle>
          <a:p>
            <a:pPr algn="l"/>
            <a: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  <a:t>$71Bn in card receivables</a:t>
            </a:r>
          </a:p>
          <a:p>
            <a:pPr algn="l"/>
            <a: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  <a:t>$143Bn card sales volume</a:t>
            </a:r>
          </a:p>
          <a:p>
            <a:pPr algn="l"/>
            <a: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  <a:t>Leading cash rewards program</a:t>
            </a:r>
            <a:b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</a:br>
            <a:b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</a:br>
            <a: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  <a:t>$63Bn direct-to-consumer deposits</a:t>
            </a:r>
          </a:p>
          <a:p>
            <a:pPr algn="l"/>
            <a: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  <a:t>Cashback Checking and Debit</a:t>
            </a:r>
          </a:p>
          <a:p>
            <a:pPr algn="l"/>
            <a: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  <a:t>$10Bn private student loans</a:t>
            </a:r>
          </a:p>
          <a:p>
            <a:pPr algn="l"/>
            <a: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  <a:t>$7Bn personal loans</a:t>
            </a:r>
          </a:p>
          <a:p>
            <a:pPr algn="l"/>
            <a: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  <a:t>$2Bn home equity loans</a:t>
            </a:r>
            <a:b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</a:br>
            <a:b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</a:br>
            <a:endParaRPr lang="en-US" sz="800" dirty="0">
              <a:solidFill>
                <a:srgbClr val="FFFFFF"/>
              </a:solidFill>
              <a:latin typeface="Discover Sans" pitchFamily="2" charset="0"/>
              <a:ea typeface="Discover Sans" pitchFamily="2" charset="0"/>
            </a:endParaRPr>
          </a:p>
        </p:txBody>
      </p:sp>
      <p:sp>
        <p:nvSpPr>
          <p:cNvPr id="275" name="Textfeld 274"/>
          <p:cNvSpPr txBox="1"/>
          <p:nvPr/>
        </p:nvSpPr>
        <p:spPr bwMode="gray">
          <a:xfrm>
            <a:off x="6670298" y="368783"/>
            <a:ext cx="1601687" cy="323579"/>
          </a:xfrm>
          <a:prstGeom prst="rect">
            <a:avLst/>
          </a:prstGeom>
          <a:noFill/>
        </p:spPr>
        <p:txBody>
          <a:bodyPr wrap="square" lIns="54000" tIns="0" rIns="0" bIns="0" rtlCol="0" anchor="t" anchorCtr="0">
            <a:noAutofit/>
          </a:bodyPr>
          <a:lstStyle>
            <a:defPPr>
              <a:defRPr lang="de-DE"/>
            </a:defPPr>
            <a:lvl1pPr lvl="0" algn="ctr">
              <a:spcAft>
                <a:spcPts val="600"/>
              </a:spcAft>
              <a:defRPr sz="1200">
                <a:solidFill>
                  <a:prstClr val="black"/>
                </a:solidFill>
              </a:defRPr>
            </a:lvl1pPr>
          </a:lstStyle>
          <a:p>
            <a:pPr algn="l">
              <a:lnSpc>
                <a:spcPct val="90000"/>
              </a:lnSpc>
            </a:pPr>
            <a:r>
              <a:rPr lang="de-DE" sz="1800" b="1" dirty="0">
                <a:solidFill>
                  <a:srgbClr val="FFFFFF"/>
                </a:solidFill>
                <a:latin typeface="Calibri Light" panose="020F0302020204030204" pitchFamily="34" charset="0"/>
              </a:rPr>
              <a:t>Digital Banking</a:t>
            </a:r>
          </a:p>
        </p:txBody>
      </p:sp>
      <p:sp>
        <p:nvSpPr>
          <p:cNvPr id="344" name="Rechteck 343"/>
          <p:cNvSpPr/>
          <p:nvPr/>
        </p:nvSpPr>
        <p:spPr bwMode="auto">
          <a:xfrm>
            <a:off x="235490" y="223782"/>
            <a:ext cx="8649801" cy="4669544"/>
          </a:xfrm>
          <a:prstGeom prst="rect">
            <a:avLst/>
          </a:prstGeom>
          <a:noFill/>
          <a:ln w="12700">
            <a:solidFill>
              <a:srgbClr val="C0C0C0"/>
            </a:solidFill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de-DE" sz="1050" dirty="0">
              <a:latin typeface="Calibri Light" panose="020F0302020204030204" pitchFamily="34" charset="0"/>
            </a:endParaRPr>
          </a:p>
        </p:txBody>
      </p:sp>
      <p:cxnSp>
        <p:nvCxnSpPr>
          <p:cNvPr id="12" name="Gerade Verbindung 11"/>
          <p:cNvCxnSpPr/>
          <p:nvPr/>
        </p:nvCxnSpPr>
        <p:spPr bwMode="gray">
          <a:xfrm>
            <a:off x="2348662" y="223782"/>
            <a:ext cx="0" cy="4669544"/>
          </a:xfrm>
          <a:prstGeom prst="line">
            <a:avLst/>
          </a:prstGeom>
          <a:ln w="6350">
            <a:solidFill>
              <a:srgbClr val="C8C8C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147"/>
          <p:cNvCxnSpPr/>
          <p:nvPr/>
        </p:nvCxnSpPr>
        <p:spPr bwMode="gray">
          <a:xfrm>
            <a:off x="6628008" y="236979"/>
            <a:ext cx="0" cy="4669544"/>
          </a:xfrm>
          <a:prstGeom prst="line">
            <a:avLst/>
          </a:prstGeom>
          <a:ln w="6350">
            <a:solidFill>
              <a:srgbClr val="C8C8C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hteck 151"/>
          <p:cNvSpPr/>
          <p:nvPr/>
        </p:nvSpPr>
        <p:spPr bwMode="gray">
          <a:xfrm>
            <a:off x="2348378" y="3123214"/>
            <a:ext cx="4270658" cy="793795"/>
          </a:xfrm>
          <a:prstGeom prst="rect">
            <a:avLst/>
          </a:prstGeom>
        </p:spPr>
        <p:txBody>
          <a:bodyPr wrap="square" lIns="54000" tIns="0" rIns="135000" bIns="0">
            <a:noAutofit/>
          </a:bodyPr>
          <a:lstStyle/>
          <a:p>
            <a:pPr algn="ctr">
              <a:spcAft>
                <a:spcPts val="225"/>
              </a:spcAft>
            </a:pPr>
            <a:r>
              <a:rPr lang="en-US" sz="4000" dirty="0">
                <a:solidFill>
                  <a:srgbClr val="7D7D7D"/>
                </a:solidFill>
                <a:latin typeface="Discover Sans" pitchFamily="2" charset="0"/>
                <a:ea typeface="Discover Sans" pitchFamily="2" charset="0"/>
              </a:rPr>
              <a:t>Focus 2021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225529" y="2315867"/>
            <a:ext cx="20484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AB40"/>
                </a:solidFill>
                <a:latin typeface="Discover Sans" pitchFamily="2" charset="0"/>
                <a:ea typeface="Discover Sans" pitchFamily="2" charset="0"/>
              </a:rPr>
              <a:t>VALUES</a:t>
            </a:r>
          </a:p>
          <a:p>
            <a:r>
              <a:rPr lang="en-US" b="1" dirty="0">
                <a:solidFill>
                  <a:srgbClr val="FFAB40"/>
                </a:solidFill>
                <a:latin typeface="Discover Sans" pitchFamily="2" charset="0"/>
                <a:ea typeface="Discover Sans" pitchFamily="2" charset="0"/>
              </a:rPr>
              <a:t>D</a:t>
            </a:r>
            <a:r>
              <a:rPr lang="en-US" dirty="0">
                <a:latin typeface="Discover Sans" pitchFamily="2" charset="0"/>
                <a:ea typeface="Discover Sans" pitchFamily="2" charset="0"/>
              </a:rPr>
              <a:t>oing the right thing</a:t>
            </a:r>
          </a:p>
          <a:p>
            <a:r>
              <a:rPr lang="en-US" b="1" dirty="0">
                <a:solidFill>
                  <a:srgbClr val="FFAB40"/>
                </a:solidFill>
                <a:latin typeface="Discover Sans" pitchFamily="2" charset="0"/>
                <a:ea typeface="Discover Sans" pitchFamily="2" charset="0"/>
              </a:rPr>
              <a:t>I</a:t>
            </a:r>
            <a:r>
              <a:rPr lang="en-US" dirty="0">
                <a:latin typeface="Discover Sans" pitchFamily="2" charset="0"/>
                <a:ea typeface="Discover Sans" pitchFamily="2" charset="0"/>
              </a:rPr>
              <a:t>nnovation</a:t>
            </a:r>
          </a:p>
          <a:p>
            <a:r>
              <a:rPr lang="en-US" b="1" dirty="0">
                <a:solidFill>
                  <a:srgbClr val="FFAB40"/>
                </a:solidFill>
                <a:latin typeface="Discover Sans" pitchFamily="2" charset="0"/>
                <a:ea typeface="Discover Sans" pitchFamily="2" charset="0"/>
              </a:rPr>
              <a:t>S</a:t>
            </a:r>
            <a:r>
              <a:rPr lang="en-US" dirty="0">
                <a:latin typeface="Discover Sans" pitchFamily="2" charset="0"/>
                <a:ea typeface="Discover Sans" pitchFamily="2" charset="0"/>
              </a:rPr>
              <a:t>implicity</a:t>
            </a:r>
          </a:p>
          <a:p>
            <a:r>
              <a:rPr lang="en-US" b="1" dirty="0">
                <a:solidFill>
                  <a:srgbClr val="FFAB40"/>
                </a:solidFill>
                <a:latin typeface="Discover Sans" pitchFamily="2" charset="0"/>
                <a:ea typeface="Discover Sans" pitchFamily="2" charset="0"/>
              </a:rPr>
              <a:t>C</a:t>
            </a:r>
            <a:r>
              <a:rPr lang="en-US" dirty="0">
                <a:latin typeface="Discover Sans" pitchFamily="2" charset="0"/>
                <a:ea typeface="Discover Sans" pitchFamily="2" charset="0"/>
              </a:rPr>
              <a:t>ollaboration</a:t>
            </a:r>
          </a:p>
          <a:p>
            <a:r>
              <a:rPr lang="en-US" b="1" dirty="0">
                <a:solidFill>
                  <a:srgbClr val="FFAB40"/>
                </a:solidFill>
                <a:latin typeface="Discover Sans" pitchFamily="2" charset="0"/>
                <a:ea typeface="Discover Sans" pitchFamily="2" charset="0"/>
              </a:rPr>
              <a:t>O</a:t>
            </a:r>
            <a:r>
              <a:rPr lang="en-US" dirty="0">
                <a:latin typeface="Discover Sans" pitchFamily="2" charset="0"/>
                <a:ea typeface="Discover Sans" pitchFamily="2" charset="0"/>
              </a:rPr>
              <a:t>penness</a:t>
            </a:r>
          </a:p>
          <a:p>
            <a:r>
              <a:rPr lang="en-US" b="1" dirty="0">
                <a:solidFill>
                  <a:srgbClr val="FFAB40"/>
                </a:solidFill>
                <a:latin typeface="Discover Sans" pitchFamily="2" charset="0"/>
                <a:ea typeface="Discover Sans" pitchFamily="2" charset="0"/>
              </a:rPr>
              <a:t>V</a:t>
            </a:r>
            <a:r>
              <a:rPr lang="en-US" dirty="0">
                <a:latin typeface="Discover Sans" pitchFamily="2" charset="0"/>
                <a:ea typeface="Discover Sans" pitchFamily="2" charset="0"/>
              </a:rPr>
              <a:t>olunteerism</a:t>
            </a:r>
          </a:p>
          <a:p>
            <a:r>
              <a:rPr lang="en-US" b="1" dirty="0">
                <a:solidFill>
                  <a:srgbClr val="FFAB40"/>
                </a:solidFill>
                <a:latin typeface="Discover Sans" pitchFamily="2" charset="0"/>
                <a:ea typeface="Discover Sans" pitchFamily="2" charset="0"/>
              </a:rPr>
              <a:t>E</a:t>
            </a:r>
            <a:r>
              <a:rPr lang="en-US" dirty="0">
                <a:latin typeface="Discover Sans" pitchFamily="2" charset="0"/>
                <a:ea typeface="Discover Sans" pitchFamily="2" charset="0"/>
              </a:rPr>
              <a:t>nthusiasm</a:t>
            </a:r>
          </a:p>
          <a:p>
            <a:r>
              <a:rPr lang="en-US" b="1" dirty="0">
                <a:solidFill>
                  <a:srgbClr val="FFAB40"/>
                </a:solidFill>
                <a:latin typeface="Discover Sans" pitchFamily="2" charset="0"/>
                <a:ea typeface="Discover Sans" pitchFamily="2" charset="0"/>
              </a:rPr>
              <a:t>R</a:t>
            </a:r>
            <a:r>
              <a:rPr lang="en-US" dirty="0">
                <a:latin typeface="Discover Sans" pitchFamily="2" charset="0"/>
                <a:ea typeface="Discover Sans" pitchFamily="2" charset="0"/>
              </a:rPr>
              <a:t>espect</a:t>
            </a:r>
          </a:p>
        </p:txBody>
      </p:sp>
      <p:sp>
        <p:nvSpPr>
          <p:cNvPr id="146" name="Textfeld 273"/>
          <p:cNvSpPr txBox="1"/>
          <p:nvPr/>
        </p:nvSpPr>
        <p:spPr bwMode="gray">
          <a:xfrm>
            <a:off x="6679981" y="2693255"/>
            <a:ext cx="1600245" cy="2131069"/>
          </a:xfrm>
          <a:prstGeom prst="rect">
            <a:avLst/>
          </a:prstGeom>
          <a:noFill/>
        </p:spPr>
        <p:txBody>
          <a:bodyPr wrap="square" lIns="54000" tIns="54000" rIns="81000" bIns="54000" rtlCol="0" anchor="t" anchorCtr="0">
            <a:noAutofit/>
          </a:bodyPr>
          <a:lstStyle>
            <a:defPPr>
              <a:defRPr lang="de-DE"/>
            </a:defPPr>
            <a:lvl1pPr lvl="0" algn="ctr">
              <a:spcAft>
                <a:spcPts val="600"/>
              </a:spcAft>
              <a:defRPr sz="1200">
                <a:solidFill>
                  <a:prstClr val="black"/>
                </a:solidFill>
              </a:defRPr>
            </a:lvl1pPr>
          </a:lstStyle>
          <a:p>
            <a:pPr algn="l"/>
            <a:b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</a:br>
            <a:b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</a:br>
            <a: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  <a:t>$212Bn volume </a:t>
            </a:r>
            <a:b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</a:br>
            <a: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  <a:t>~2.2MM  ATMs in 140 countries /territories</a:t>
            </a:r>
            <a:b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</a:br>
            <a:b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</a:br>
            <a:b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</a:br>
            <a:b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</a:br>
            <a: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  <a:t>$24Bn volume</a:t>
            </a:r>
            <a:b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</a:br>
            <a: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  <a:t>Accepted in 200+ countries</a:t>
            </a:r>
            <a:b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</a:br>
            <a: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  <a:t>50MM+ merchant locations</a:t>
            </a:r>
            <a:b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</a:br>
            <a:b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</a:br>
            <a:b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</a:br>
            <a:b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</a:br>
            <a: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  <a:t>$32MM volume</a:t>
            </a:r>
            <a:b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</a:br>
            <a: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  <a:t>20+ network alliances</a:t>
            </a:r>
          </a:p>
          <a:p>
            <a:pPr algn="l"/>
            <a:endParaRPr lang="en-US" sz="800" dirty="0">
              <a:solidFill>
                <a:srgbClr val="FFFFFF"/>
              </a:solidFill>
              <a:latin typeface="Discover Sans" pitchFamily="2" charset="0"/>
              <a:ea typeface="Discover Sans" pitchFamily="2" charset="0"/>
            </a:endParaRPr>
          </a:p>
          <a:p>
            <a:pPr algn="l"/>
            <a:b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</a:br>
            <a:br>
              <a:rPr lang="en-US" sz="800" dirty="0">
                <a:solidFill>
                  <a:srgbClr val="FFFFFF"/>
                </a:solidFill>
                <a:latin typeface="Discover Sans" pitchFamily="2" charset="0"/>
                <a:ea typeface="Discover Sans" pitchFamily="2" charset="0"/>
              </a:rPr>
            </a:br>
            <a:endParaRPr lang="en-US" sz="800" dirty="0">
              <a:solidFill>
                <a:srgbClr val="FFFFFF"/>
              </a:solidFill>
              <a:latin typeface="Discover Sans" pitchFamily="2" charset="0"/>
              <a:ea typeface="Discover Sans" pitchFamily="2" charset="0"/>
            </a:endParaRPr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8191" y="2723305"/>
            <a:ext cx="626334" cy="227986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9088" y="3404950"/>
            <a:ext cx="737221" cy="256088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104" y="4110306"/>
            <a:ext cx="449469" cy="2955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5035" y="239248"/>
            <a:ext cx="4286268" cy="220289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348378" y="2386961"/>
            <a:ext cx="4264341" cy="747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48661" y="2556972"/>
            <a:ext cx="4242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dirty="0">
                <a:latin typeface="Discover Sans" pitchFamily="2" charset="0"/>
                <a:ea typeface="Discover Sans" pitchFamily="2" charset="0"/>
              </a:rPr>
              <a:t>200+ Countries / Territories    50MM+ Merchant Locations   ~2.2MM ATMs</a:t>
            </a:r>
            <a:endParaRPr lang="en-US" sz="1050" baseline="80000" dirty="0">
              <a:latin typeface="Discover Sans" pitchFamily="2" charset="0"/>
              <a:ea typeface="Discover Sans" pitchFamily="2" charset="0"/>
            </a:endParaRPr>
          </a:p>
        </p:txBody>
      </p:sp>
      <p:sp>
        <p:nvSpPr>
          <p:cNvPr id="188" name="Rechteck 159"/>
          <p:cNvSpPr/>
          <p:nvPr/>
        </p:nvSpPr>
        <p:spPr bwMode="gray">
          <a:xfrm>
            <a:off x="236307" y="4392500"/>
            <a:ext cx="1998804" cy="296437"/>
          </a:xfrm>
          <a:prstGeom prst="rect">
            <a:avLst/>
          </a:prstGeom>
        </p:spPr>
        <p:txBody>
          <a:bodyPr wrap="square" lIns="54000" tIns="0" rIns="135000" bIns="0">
            <a:noAutofit/>
          </a:bodyPr>
          <a:lstStyle/>
          <a:p>
            <a:pPr algn="ctr">
              <a:spcAft>
                <a:spcPts val="225"/>
              </a:spcAft>
            </a:pPr>
            <a:r>
              <a:rPr lang="en-US" sz="900" b="1" noProof="1">
                <a:latin typeface="Calibri Light" panose="020F0302020204030204" pitchFamily="34" charset="0"/>
              </a:rPr>
              <a:t>Commitment to Diversity, Equity and Inclusion.</a:t>
            </a:r>
            <a:endParaRPr lang="en-US" sz="1050" dirty="0">
              <a:latin typeface="Calibri Light" panose="020F03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7637" y="49510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©2021 Discover Financial Services - Confidential and Proprietary - 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2460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BD5EB2-FFCE-4EEE-B5B6-BC3713C0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445770"/>
            <a:ext cx="8641080" cy="582930"/>
          </a:xfrm>
        </p:spPr>
        <p:txBody>
          <a:bodyPr/>
          <a:lstStyle/>
          <a:p>
            <a:r>
              <a:rPr lang="en-US" dirty="0">
                <a:latin typeface="Discover Sans" pitchFamily="2" charset="0"/>
                <a:ea typeface="Discover Sans" pitchFamily="2" charset="0"/>
              </a:rPr>
              <a:t>Building our innovation</a:t>
            </a:r>
          </a:p>
        </p:txBody>
      </p:sp>
      <p:grpSp>
        <p:nvGrpSpPr>
          <p:cNvPr id="10" name="Gruppieren 4"/>
          <p:cNvGrpSpPr/>
          <p:nvPr/>
        </p:nvGrpSpPr>
        <p:grpSpPr bwMode="gray">
          <a:xfrm>
            <a:off x="1" y="4151636"/>
            <a:ext cx="9143999" cy="985588"/>
            <a:chOff x="0" y="4572060"/>
            <a:chExt cx="12190413" cy="2274509"/>
          </a:xfrm>
          <a:solidFill>
            <a:schemeClr val="tx2"/>
          </a:solidFill>
        </p:grpSpPr>
        <p:sp>
          <p:nvSpPr>
            <p:cNvPr id="13" name="Rectangle 20"/>
            <p:cNvSpPr>
              <a:spLocks noChangeArrowheads="1"/>
            </p:cNvSpPr>
            <p:nvPr/>
          </p:nvSpPr>
          <p:spPr bwMode="gray">
            <a:xfrm>
              <a:off x="0" y="4572060"/>
              <a:ext cx="12190413" cy="227450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405000" tIns="34290" rIns="40500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br>
                <a:rPr lang="en-US" sz="1200" dirty="0">
                  <a:solidFill>
                    <a:prstClr val="white"/>
                  </a:solidFill>
                </a:rPr>
              </a:br>
              <a:r>
                <a:rPr lang="en-US" sz="1200" dirty="0">
                  <a:solidFill>
                    <a:prstClr val="white"/>
                  </a:solidFill>
                </a:rPr>
                <a:t>Together we: Build and contribute to our innovation design thinking methodology – Learn and contribute to the Discover Patent Program – Learn and participate in Discover Hackathons – Expand our knowledge by participating in external communities and open source.</a:t>
              </a:r>
            </a:p>
          </p:txBody>
        </p:sp>
        <p:sp>
          <p:nvSpPr>
            <p:cNvPr id="14" name="Gleichschenkliges Dreieck 6"/>
            <p:cNvSpPr/>
            <p:nvPr/>
          </p:nvSpPr>
          <p:spPr bwMode="gray">
            <a:xfrm rot="10800000">
              <a:off x="539999" y="4572060"/>
              <a:ext cx="543550" cy="266184"/>
            </a:xfrm>
            <a:prstGeom prst="triangl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4958861" y="1424881"/>
            <a:ext cx="408842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Discover Sans" pitchFamily="2" charset="0"/>
                <a:ea typeface="Discover Sans" pitchFamily="2" charset="0"/>
              </a:rPr>
              <a:t>“Hands on </a:t>
            </a:r>
            <a:r>
              <a:rPr lang="en-US" sz="1600" b="1" i="1" dirty="0">
                <a:solidFill>
                  <a:srgbClr val="000000"/>
                </a:solidFill>
                <a:latin typeface="Discover Sans" pitchFamily="2" charset="0"/>
                <a:ea typeface="Discover Sans" pitchFamily="2" charset="0"/>
              </a:rPr>
              <a:t>innovation grounded in product delivery </a:t>
            </a:r>
            <a:r>
              <a:rPr lang="en-US" sz="1600" i="1" dirty="0">
                <a:solidFill>
                  <a:srgbClr val="000000"/>
                </a:solidFill>
                <a:latin typeface="Discover Sans" pitchFamily="2" charset="0"/>
                <a:ea typeface="Discover Sans" pitchFamily="2" charset="0"/>
              </a:rPr>
              <a:t>paired with a </a:t>
            </a:r>
            <a:r>
              <a:rPr lang="en-US" sz="1600" b="1" i="1" dirty="0">
                <a:solidFill>
                  <a:srgbClr val="000000"/>
                </a:solidFill>
                <a:latin typeface="Discover Sans" pitchFamily="2" charset="0"/>
                <a:ea typeface="Discover Sans" pitchFamily="2" charset="0"/>
              </a:rPr>
              <a:t>culture of invention </a:t>
            </a:r>
            <a:r>
              <a:rPr lang="en-US" sz="1600" i="1" dirty="0">
                <a:solidFill>
                  <a:srgbClr val="000000"/>
                </a:solidFill>
                <a:latin typeface="Discover Sans" pitchFamily="2" charset="0"/>
                <a:ea typeface="Discover Sans" pitchFamily="2" charset="0"/>
              </a:rPr>
              <a:t>will help us build our Business and Technology </a:t>
            </a:r>
            <a:r>
              <a:rPr lang="en-US" sz="1600" b="1" i="1" dirty="0">
                <a:solidFill>
                  <a:srgbClr val="000000"/>
                </a:solidFill>
                <a:latin typeface="Discover Sans" pitchFamily="2" charset="0"/>
                <a:ea typeface="Discover Sans" pitchFamily="2" charset="0"/>
              </a:rPr>
              <a:t>Innovation Capability across Discover</a:t>
            </a:r>
            <a:r>
              <a:rPr lang="en-US" sz="1600" i="1" dirty="0">
                <a:solidFill>
                  <a:srgbClr val="000000"/>
                </a:solidFill>
                <a:latin typeface="Discover Sans" pitchFamily="2" charset="0"/>
                <a:ea typeface="Discover Sans" pitchFamily="2" charset="0"/>
              </a:rPr>
              <a:t>.” </a:t>
            </a:r>
            <a:br>
              <a:rPr lang="en-US" sz="1600" i="1" dirty="0">
                <a:solidFill>
                  <a:srgbClr val="000000"/>
                </a:solidFill>
                <a:latin typeface="Discover Sans" pitchFamily="2" charset="0"/>
                <a:ea typeface="Discover Sans" pitchFamily="2" charset="0"/>
              </a:rPr>
            </a:br>
            <a:r>
              <a:rPr lang="en-US" sz="1600" i="1" dirty="0">
                <a:solidFill>
                  <a:srgbClr val="000000"/>
                </a:solidFill>
                <a:latin typeface="Discover Sans" pitchFamily="2" charset="0"/>
                <a:ea typeface="Discover Sans" pitchFamily="2" charset="0"/>
              </a:rPr>
              <a:t>– Amir Arooni, Executive Vice President, CIO at Discover Financial Services</a:t>
            </a:r>
            <a:endParaRPr lang="en-US" sz="1600" dirty="0">
              <a:solidFill>
                <a:srgbClr val="000000"/>
              </a:solidFill>
              <a:latin typeface="Discover Sans" pitchFamily="2" charset="0"/>
              <a:ea typeface="Discover Sans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960" y="1603078"/>
            <a:ext cx="2332808" cy="1705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746" y="1603078"/>
            <a:ext cx="2248342" cy="17057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7637" y="49510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</a:rPr>
              <a:t>©2021 Discover Financial Services - Confidential and Proprietary - Do not copy or distribute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010912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6B29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87;p52"/>
          <p:cNvSpPr txBox="1"/>
          <p:nvPr/>
        </p:nvSpPr>
        <p:spPr>
          <a:xfrm>
            <a:off x="219448" y="1394250"/>
            <a:ext cx="8924552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Discover Sans" pitchFamily="2" charset="77"/>
                <a:ea typeface="Discover Sans" pitchFamily="2" charset="77"/>
                <a:cs typeface="Montserrat"/>
                <a:sym typeface="Montserrat"/>
              </a:rPr>
              <a:t>It takes a village ...</a:t>
            </a:r>
            <a:br>
              <a:rPr lang="en-US" sz="4800" b="1" dirty="0">
                <a:solidFill>
                  <a:srgbClr val="FFFFFF"/>
                </a:solidFill>
                <a:latin typeface="Discover Sans" pitchFamily="2" charset="77"/>
                <a:ea typeface="Discover Sans" pitchFamily="2" charset="77"/>
                <a:cs typeface="Montserrat"/>
                <a:sym typeface="Montserrat"/>
              </a:rPr>
            </a:br>
            <a:r>
              <a:rPr lang="en-US" sz="4800" b="1" dirty="0">
                <a:solidFill>
                  <a:srgbClr val="FFFFFF"/>
                </a:solidFill>
                <a:latin typeface="Discover Sans" pitchFamily="2" charset="77"/>
                <a:ea typeface="Discover Sans" pitchFamily="2" charset="77"/>
                <a:cs typeface="Montserrat"/>
                <a:sym typeface="Montserrat"/>
              </a:rPr>
              <a:t>We build our house together!</a:t>
            </a:r>
          </a:p>
        </p:txBody>
      </p:sp>
      <p:sp>
        <p:nvSpPr>
          <p:cNvPr id="13" name="Google Shape;526;p55"/>
          <p:cNvSpPr txBox="1">
            <a:spLocks noGrp="1"/>
          </p:cNvSpPr>
          <p:nvPr>
            <p:ph type="title"/>
          </p:nvPr>
        </p:nvSpPr>
        <p:spPr>
          <a:xfrm>
            <a:off x="137879" y="498138"/>
            <a:ext cx="83646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9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5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Isosceles Triangle 1"/>
          <p:cNvSpPr/>
          <p:nvPr/>
        </p:nvSpPr>
        <p:spPr>
          <a:xfrm flipV="1">
            <a:off x="7507847" y="0"/>
            <a:ext cx="1402316" cy="13285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5763" y="216061"/>
            <a:ext cx="739547" cy="2820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7637" y="49510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</a:rPr>
              <a:t>©2021 Discover Financial Services - Confidential and Proprietary - 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2833881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6B29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87;p52"/>
          <p:cNvSpPr txBox="1"/>
          <p:nvPr/>
        </p:nvSpPr>
        <p:spPr>
          <a:xfrm>
            <a:off x="219448" y="1394250"/>
            <a:ext cx="8924552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Discover Sans" pitchFamily="2" charset="77"/>
                <a:ea typeface="Discover Sans" pitchFamily="2" charset="77"/>
                <a:cs typeface="Montserrat"/>
                <a:sym typeface="Montserrat"/>
              </a:rPr>
              <a:t>We need your help as we build our house!</a:t>
            </a:r>
          </a:p>
        </p:txBody>
      </p:sp>
      <p:sp>
        <p:nvSpPr>
          <p:cNvPr id="13" name="Google Shape;526;p55"/>
          <p:cNvSpPr txBox="1">
            <a:spLocks noGrp="1"/>
          </p:cNvSpPr>
          <p:nvPr>
            <p:ph type="title"/>
          </p:nvPr>
        </p:nvSpPr>
        <p:spPr>
          <a:xfrm>
            <a:off x="137879" y="498138"/>
            <a:ext cx="83646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9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5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Isosceles Triangle 1"/>
          <p:cNvSpPr/>
          <p:nvPr/>
        </p:nvSpPr>
        <p:spPr>
          <a:xfrm flipV="1">
            <a:off x="7507847" y="0"/>
            <a:ext cx="1402316" cy="13285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5763" y="216061"/>
            <a:ext cx="739547" cy="2820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7637" y="49510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</a:rPr>
              <a:t>©2021 Discover Financial Services - Confidential and Proprietary - 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1899677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629401" y="3382662"/>
            <a:ext cx="2514600" cy="1760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7" name="Google Shape;1012;p92"/>
          <p:cNvSpPr txBox="1"/>
          <p:nvPr/>
        </p:nvSpPr>
        <p:spPr>
          <a:xfrm>
            <a:off x="1" y="667336"/>
            <a:ext cx="9144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3100" b="1" dirty="0">
                <a:solidFill>
                  <a:srgbClr val="23233F"/>
                </a:solidFill>
                <a:latin typeface="Discover Sans" pitchFamily="2" charset="77"/>
                <a:ea typeface="Discover Sans" pitchFamily="2" charset="77"/>
                <a:cs typeface="Montserrat"/>
                <a:sym typeface="Montserrat"/>
              </a:rPr>
              <a:t>Thank You!</a:t>
            </a:r>
            <a:endParaRPr sz="3100" b="1" dirty="0">
              <a:solidFill>
                <a:srgbClr val="23233F"/>
              </a:solidFill>
              <a:latin typeface="Discover Sans" pitchFamily="2" charset="77"/>
              <a:ea typeface="Discover Sans" pitchFamily="2" charset="77"/>
              <a:cs typeface="Montserrat"/>
              <a:sym typeface="Montserrat"/>
            </a:endParaRPr>
          </a:p>
        </p:txBody>
      </p:sp>
      <p:sp>
        <p:nvSpPr>
          <p:cNvPr id="18" name="Google Shape;1013;p92"/>
          <p:cNvSpPr txBox="1"/>
          <p:nvPr/>
        </p:nvSpPr>
        <p:spPr>
          <a:xfrm>
            <a:off x="2" y="4110736"/>
            <a:ext cx="9143999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2500" b="1" dirty="0">
                <a:solidFill>
                  <a:srgbClr val="23233F"/>
                </a:solidFill>
                <a:latin typeface="Discover Sans" pitchFamily="2" charset="77"/>
                <a:ea typeface="Discover Sans" pitchFamily="2" charset="77"/>
                <a:cs typeface="Montserrat"/>
                <a:sym typeface="Montserrat"/>
              </a:rPr>
              <a:t>We can’t wait to see what we build together!</a:t>
            </a:r>
            <a:endParaRPr sz="2500" b="1" dirty="0">
              <a:solidFill>
                <a:srgbClr val="23233F"/>
              </a:solidFill>
              <a:latin typeface="Discover Sans" pitchFamily="2" charset="77"/>
              <a:ea typeface="Discover Sans" pitchFamily="2" charset="77"/>
              <a:cs typeface="Montserrat"/>
              <a:sym typeface="Montserra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869089" y="2092362"/>
            <a:ext cx="5376592" cy="1152855"/>
            <a:chOff x="1869089" y="2092362"/>
            <a:chExt cx="5376592" cy="1152855"/>
          </a:xfrm>
        </p:grpSpPr>
        <p:grpSp>
          <p:nvGrpSpPr>
            <p:cNvPr id="5" name="Group 4"/>
            <p:cNvGrpSpPr/>
            <p:nvPr/>
          </p:nvGrpSpPr>
          <p:grpSpPr>
            <a:xfrm>
              <a:off x="1955857" y="2092362"/>
              <a:ext cx="5232288" cy="671404"/>
              <a:chOff x="1691640" y="2804504"/>
              <a:chExt cx="5232288" cy="67140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14592" y="2814040"/>
                <a:ext cx="647570" cy="652332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69473" y="2814040"/>
                <a:ext cx="647570" cy="652332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23247" y="2814040"/>
                <a:ext cx="647570" cy="652332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91640" y="2816421"/>
                <a:ext cx="652333" cy="64757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24354" y="2804504"/>
                <a:ext cx="699574" cy="671404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2398249" y="2878596"/>
                <a:ext cx="2606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+</a:t>
                </a:r>
                <a:endParaRPr lang="en-US" sz="2800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489371" y="2878596"/>
                <a:ext cx="2606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+</a:t>
                </a:r>
                <a:endParaRPr lang="en-US" sz="28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641154" y="2878596"/>
                <a:ext cx="2606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+</a:t>
                </a:r>
                <a:endParaRPr lang="en-US" sz="28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783427" y="2878596"/>
                <a:ext cx="2606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=</a:t>
                </a:r>
                <a:endParaRPr lang="en-US" sz="2800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1869089" y="2829719"/>
              <a:ext cx="825867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b="1" dirty="0">
                  <a:latin typeface="Montserrat" panose="020B0604020202020204" charset="0"/>
                </a:rPr>
                <a:t>Build</a:t>
              </a:r>
              <a:br>
                <a:rPr lang="en-US" sz="1050" b="1" dirty="0">
                  <a:latin typeface="Montserrat" panose="020B0604020202020204" charset="0"/>
                </a:rPr>
              </a:br>
              <a:r>
                <a:rPr lang="en-US" sz="1050" b="1" dirty="0">
                  <a:latin typeface="Montserrat" panose="020B0604020202020204" charset="0"/>
                </a:rPr>
                <a:t>Products</a:t>
              </a:r>
              <a:endParaRPr lang="en-US" sz="105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01334" y="2829719"/>
              <a:ext cx="101983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b="1" dirty="0">
                  <a:latin typeface="Montserrat" panose="020B0604020202020204" charset="0"/>
                </a:rPr>
                <a:t>Build</a:t>
              </a:r>
              <a:br>
                <a:rPr lang="en-US" sz="1050" b="1" dirty="0">
                  <a:latin typeface="Montserrat" panose="020B0604020202020204" charset="0"/>
                </a:rPr>
              </a:br>
              <a:r>
                <a:rPr lang="en-US" sz="1050" b="1" dirty="0">
                  <a:latin typeface="Montserrat" panose="020B0604020202020204" charset="0"/>
                </a:rPr>
                <a:t>Community</a:t>
              </a:r>
              <a:endParaRPr lang="en-US" sz="105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173636" y="2829719"/>
              <a:ext cx="652743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b="1" dirty="0">
                  <a:latin typeface="Montserrat" panose="020B0604020202020204" charset="0"/>
                </a:rPr>
                <a:t>Build</a:t>
              </a:r>
              <a:br>
                <a:rPr lang="en-US" sz="1050" b="1" dirty="0">
                  <a:latin typeface="Montserrat" panose="020B0604020202020204" charset="0"/>
                </a:rPr>
              </a:br>
              <a:r>
                <a:rPr lang="en-US" sz="1050" b="1" dirty="0">
                  <a:latin typeface="Montserrat" panose="020B0604020202020204" charset="0"/>
                </a:rPr>
                <a:t>Career</a:t>
              </a:r>
              <a:endParaRPr lang="en-US" sz="105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183627" y="2829719"/>
              <a:ext cx="947695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b="1" dirty="0">
                  <a:latin typeface="Montserrat" panose="020B0604020202020204" charset="0"/>
                </a:rPr>
                <a:t>Build</a:t>
              </a:r>
              <a:br>
                <a:rPr lang="en-US" sz="1050" b="1" dirty="0">
                  <a:latin typeface="Montserrat" panose="020B0604020202020204" charset="0"/>
                </a:rPr>
              </a:br>
              <a:r>
                <a:rPr lang="en-US" sz="1050" b="1" dirty="0">
                  <a:latin typeface="Montserrat" panose="020B0604020202020204" charset="0"/>
                </a:rPr>
                <a:t>Innovation</a:t>
              </a:r>
              <a:endParaRPr lang="en-US" sz="105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31034" y="2829719"/>
              <a:ext cx="814647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b="1" dirty="0">
                  <a:latin typeface="Montserrat" panose="020B0604020202020204" charset="0"/>
                </a:rPr>
                <a:t>Build</a:t>
              </a:r>
              <a:br>
                <a:rPr lang="en-US" sz="1050" b="1" dirty="0">
                  <a:latin typeface="Montserrat" panose="020B0604020202020204" charset="0"/>
                </a:rPr>
              </a:br>
              <a:r>
                <a:rPr lang="en-US" sz="1050" b="1" dirty="0">
                  <a:latin typeface="Montserrat" panose="020B0604020202020204" charset="0"/>
                </a:rPr>
                <a:t>our Craft</a:t>
              </a:r>
              <a:endParaRPr lang="en-US" sz="1050" dirty="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-17637" y="49510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©2021 Discover Financial Services - Confidential and Proprietary - Do not copy or distribute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076413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BD5EB2-FFCE-4EEE-B5B6-BC3713C0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445770"/>
            <a:ext cx="8641080" cy="582930"/>
          </a:xfrm>
        </p:spPr>
        <p:txBody>
          <a:bodyPr/>
          <a:lstStyle/>
          <a:p>
            <a:r>
              <a:rPr lang="en-US" dirty="0">
                <a:latin typeface="Discover Sans" pitchFamily="2" charset="0"/>
                <a:ea typeface="Discover Sans" pitchFamily="2" charset="0"/>
              </a:rPr>
              <a:t>Agenda</a:t>
            </a:r>
          </a:p>
        </p:txBody>
      </p:sp>
      <p:sp>
        <p:nvSpPr>
          <p:cNvPr id="5" name="Textfeld 4"/>
          <p:cNvSpPr txBox="1"/>
          <p:nvPr/>
        </p:nvSpPr>
        <p:spPr bwMode="gray">
          <a:xfrm>
            <a:off x="251460" y="1329230"/>
            <a:ext cx="7405087" cy="284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Discover Sans" pitchFamily="2" charset="0"/>
                <a:ea typeface="Discover Sans" pitchFamily="2" charset="0"/>
              </a:rPr>
              <a:t>Creating a Runway for Digital Transformation</a:t>
            </a:r>
            <a:br>
              <a:rPr lang="en-US" sz="1800" dirty="0">
                <a:latin typeface="Discover Sans" pitchFamily="2" charset="0"/>
                <a:ea typeface="Discover Sans" pitchFamily="2" charset="0"/>
              </a:rPr>
            </a:br>
            <a:endParaRPr lang="en-US" sz="1800" dirty="0">
              <a:latin typeface="Discover Sans" pitchFamily="2" charset="0"/>
              <a:ea typeface="Discover Sans" pitchFamily="2" charset="0"/>
            </a:endParaRPr>
          </a:p>
          <a:p>
            <a:pPr marL="342900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Discover Sans" pitchFamily="2" charset="0"/>
                <a:ea typeface="Discover Sans" pitchFamily="2" charset="0"/>
              </a:rPr>
              <a:t>Building our Craft with the Discover Technology Academy</a:t>
            </a:r>
            <a:br>
              <a:rPr lang="en-US" sz="1800" dirty="0">
                <a:latin typeface="Discover Sans" pitchFamily="2" charset="0"/>
                <a:ea typeface="Discover Sans" pitchFamily="2" charset="0"/>
              </a:rPr>
            </a:br>
            <a:endParaRPr lang="en-US" sz="1800" dirty="0">
              <a:latin typeface="Discover Sans" pitchFamily="2" charset="0"/>
              <a:ea typeface="Discover Sans" pitchFamily="2" charset="0"/>
            </a:endParaRPr>
          </a:p>
          <a:p>
            <a:pPr marL="342900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Discover Sans" pitchFamily="2" charset="0"/>
                <a:ea typeface="Discover Sans" pitchFamily="2" charset="0"/>
              </a:rPr>
              <a:t>Building our Products: Discover Dojo Case Studies</a:t>
            </a:r>
            <a:br>
              <a:rPr lang="en-US" sz="1800" dirty="0">
                <a:latin typeface="Discover Sans" pitchFamily="2" charset="0"/>
                <a:ea typeface="Discover Sans" pitchFamily="2" charset="0"/>
              </a:rPr>
            </a:br>
            <a:endParaRPr lang="en-US" sz="1800" dirty="0">
              <a:latin typeface="Discover Sans" pitchFamily="2" charset="0"/>
              <a:ea typeface="Discover Sans" pitchFamily="2" charset="0"/>
            </a:endParaRPr>
          </a:p>
          <a:p>
            <a:pPr marL="342900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Discover Sans" pitchFamily="2" charset="0"/>
                <a:ea typeface="Discover Sans" pitchFamily="2" charset="0"/>
              </a:rPr>
              <a:t>Building our communities, career and innovation</a:t>
            </a:r>
            <a:br>
              <a:rPr lang="en-US" sz="1800" dirty="0">
                <a:latin typeface="Discover Sans" pitchFamily="2" charset="0"/>
                <a:ea typeface="Discover Sans" pitchFamily="2" charset="0"/>
              </a:rPr>
            </a:br>
            <a:endParaRPr lang="en-US" sz="1800" dirty="0">
              <a:latin typeface="Discover Sans" pitchFamily="2" charset="0"/>
              <a:ea typeface="Discover Sans" pitchFamily="2" charset="0"/>
            </a:endParaRPr>
          </a:p>
          <a:p>
            <a:pPr marL="342900" indent="-342900">
              <a:lnSpc>
                <a:spcPct val="9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latin typeface="Discover Sans" pitchFamily="2" charset="0"/>
                <a:ea typeface="Discover Sans" pitchFamily="2" charset="0"/>
              </a:rPr>
              <a:t>How we build our house together!</a:t>
            </a:r>
          </a:p>
        </p:txBody>
      </p:sp>
      <p:sp>
        <p:nvSpPr>
          <p:cNvPr id="4" name="Rectangle 3"/>
          <p:cNvSpPr/>
          <p:nvPr/>
        </p:nvSpPr>
        <p:spPr>
          <a:xfrm>
            <a:off x="-17637" y="49510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©2021 Discover Financial Services - Confidential and Proprietary - Do not copy or distribute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371746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urnagain Arm, Anchorage, Alaska - Awe-inspiring tidal shifts mix with reflective waters, monolithic mountains, and impossibly vivid colors on this breathtaking highway in Southern Alaska. #wanderlust #alaska #lastfrontier  ">
            <a:extLst>
              <a:ext uri="{FF2B5EF4-FFF2-40B4-BE49-F238E27FC236}">
                <a16:creationId xmlns:a16="http://schemas.microsoft.com/office/drawing/2014/main" id="{3AD36D6B-1862-4DD2-82A4-8EB6AF924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706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E765C2-59FB-4E54-B1B6-9011DE230835}"/>
              </a:ext>
            </a:extLst>
          </p:cNvPr>
          <p:cNvSpPr/>
          <p:nvPr/>
        </p:nvSpPr>
        <p:spPr>
          <a:xfrm>
            <a:off x="1" y="-7066"/>
            <a:ext cx="9143999" cy="5150566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11">
              <a:buClrTx/>
            </a:pPr>
            <a:endParaRPr lang="en-US" sz="1350" kern="1200" dirty="0">
              <a:solidFill>
                <a:srgbClr val="C7C8CF"/>
              </a:solidFill>
              <a:latin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84F1B0-84C0-4B60-8F9F-9E7502F43E79}"/>
              </a:ext>
            </a:extLst>
          </p:cNvPr>
          <p:cNvGrpSpPr/>
          <p:nvPr/>
        </p:nvGrpSpPr>
        <p:grpSpPr>
          <a:xfrm>
            <a:off x="2022121" y="2247185"/>
            <a:ext cx="5498741" cy="1358116"/>
            <a:chOff x="2696160" y="2996246"/>
            <a:chExt cx="7331655" cy="18108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91C51C-D8A9-4B71-8E75-0059B847E6D0}"/>
                </a:ext>
              </a:extLst>
            </p:cNvPr>
            <p:cNvSpPr txBox="1"/>
            <p:nvPr/>
          </p:nvSpPr>
          <p:spPr>
            <a:xfrm>
              <a:off x="2696160" y="2996246"/>
              <a:ext cx="296219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15">
                <a:buClrTx/>
              </a:pPr>
              <a:r>
                <a:rPr lang="en-US" sz="2000" b="1" kern="1200" dirty="0">
                  <a:solidFill>
                    <a:prstClr val="white"/>
                  </a:solidFill>
                  <a:ea typeface="+mn-ea"/>
                </a:rPr>
                <a:t>Big Business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284D4D-92B8-4A6C-A351-8344B8E50557}"/>
                </a:ext>
              </a:extLst>
            </p:cNvPr>
            <p:cNvSpPr txBox="1"/>
            <p:nvPr/>
          </p:nvSpPr>
          <p:spPr>
            <a:xfrm>
              <a:off x="7354406" y="3041562"/>
              <a:ext cx="2669159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15">
                <a:buClrTx/>
              </a:pPr>
              <a:r>
                <a:rPr lang="en-US" sz="2000" b="1" kern="1200" dirty="0">
                  <a:solidFill>
                    <a:prstClr val="white"/>
                  </a:solidFill>
                  <a:ea typeface="+mn-ea"/>
                </a:rPr>
                <a:t>All Business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BF8809-299D-4813-9753-708BCCC7C7BD}"/>
                </a:ext>
              </a:extLst>
            </p:cNvPr>
            <p:cNvSpPr txBox="1"/>
            <p:nvPr/>
          </p:nvSpPr>
          <p:spPr>
            <a:xfrm>
              <a:off x="2700412" y="3647297"/>
              <a:ext cx="2669159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15">
                <a:buClrTx/>
              </a:pPr>
              <a:r>
                <a:rPr lang="en-US" sz="2000" b="1" kern="1200" dirty="0">
                  <a:solidFill>
                    <a:prstClr val="white"/>
                  </a:solidFill>
                  <a:ea typeface="+mn-ea"/>
                </a:rPr>
                <a:t>Corporations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B22F80-A01B-4518-96FB-7A8259F889C0}"/>
                </a:ext>
              </a:extLst>
            </p:cNvPr>
            <p:cNvSpPr txBox="1"/>
            <p:nvPr/>
          </p:nvSpPr>
          <p:spPr>
            <a:xfrm>
              <a:off x="7358656" y="3692613"/>
              <a:ext cx="2669159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15">
                <a:buClrTx/>
              </a:pPr>
              <a:r>
                <a:rPr lang="en-US" sz="2000" b="1" kern="1200" dirty="0">
                  <a:solidFill>
                    <a:prstClr val="white"/>
                  </a:solidFill>
                  <a:ea typeface="+mn-ea"/>
                </a:rPr>
                <a:t>Individuals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6A6E2A9-1D55-48C8-927D-EB8D75A76B46}"/>
                </a:ext>
              </a:extLst>
            </p:cNvPr>
            <p:cNvCxnSpPr/>
            <p:nvPr/>
          </p:nvCxnSpPr>
          <p:spPr>
            <a:xfrm>
              <a:off x="5432003" y="3369190"/>
              <a:ext cx="1397638" cy="0"/>
            </a:xfrm>
            <a:prstGeom prst="line">
              <a:avLst/>
            </a:prstGeom>
            <a:ln w="57150">
              <a:solidFill>
                <a:schemeClr val="bg1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1E2D6AC-431B-4860-8D0C-8F5DE432F9EC}"/>
                </a:ext>
              </a:extLst>
            </p:cNvPr>
            <p:cNvCxnSpPr/>
            <p:nvPr/>
          </p:nvCxnSpPr>
          <p:spPr>
            <a:xfrm>
              <a:off x="5436255" y="3992835"/>
              <a:ext cx="1397638" cy="0"/>
            </a:xfrm>
            <a:prstGeom prst="line">
              <a:avLst/>
            </a:prstGeom>
            <a:ln w="57150">
              <a:solidFill>
                <a:schemeClr val="bg1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835014-5319-411C-8AA6-5BD0FFB46D21}"/>
                </a:ext>
              </a:extLst>
            </p:cNvPr>
            <p:cNvSpPr txBox="1"/>
            <p:nvPr/>
          </p:nvSpPr>
          <p:spPr>
            <a:xfrm>
              <a:off x="2700412" y="4228273"/>
              <a:ext cx="2669159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15">
                <a:buClrTx/>
              </a:pPr>
              <a:r>
                <a:rPr lang="en-US" sz="2000" b="1" kern="1200" dirty="0">
                  <a:solidFill>
                    <a:prstClr val="white"/>
                  </a:solidFill>
                  <a:ea typeface="+mn-ea"/>
                </a:rPr>
                <a:t>Weeks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3802C1-B426-4E03-A4A6-08776EAD5B89}"/>
                </a:ext>
              </a:extLst>
            </p:cNvPr>
            <p:cNvSpPr txBox="1"/>
            <p:nvPr/>
          </p:nvSpPr>
          <p:spPr>
            <a:xfrm>
              <a:off x="7358656" y="4273588"/>
              <a:ext cx="2669159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15">
                <a:buClrTx/>
              </a:pPr>
              <a:r>
                <a:rPr lang="en-US" sz="2000" b="1" kern="1200" dirty="0">
                  <a:solidFill>
                    <a:prstClr val="white"/>
                  </a:solidFill>
                  <a:ea typeface="+mn-ea"/>
                </a:rPr>
                <a:t>Seconds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8C78FC-D9A6-40BB-8A24-73F68CEB28F1}"/>
                </a:ext>
              </a:extLst>
            </p:cNvPr>
            <p:cNvCxnSpPr/>
            <p:nvPr/>
          </p:nvCxnSpPr>
          <p:spPr>
            <a:xfrm>
              <a:off x="5436255" y="4573811"/>
              <a:ext cx="1397638" cy="0"/>
            </a:xfrm>
            <a:prstGeom prst="line">
              <a:avLst/>
            </a:prstGeom>
            <a:ln w="57150">
              <a:solidFill>
                <a:schemeClr val="bg1"/>
              </a:solidFill>
              <a:headEnd type="oval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CBEB89-A7D4-4C94-ADDE-7B8BE2839BFA}"/>
              </a:ext>
            </a:extLst>
          </p:cNvPr>
          <p:cNvGrpSpPr/>
          <p:nvPr/>
        </p:nvGrpSpPr>
        <p:grpSpPr>
          <a:xfrm>
            <a:off x="1767856" y="1054934"/>
            <a:ext cx="5722169" cy="488787"/>
            <a:chOff x="2357141" y="1406577"/>
            <a:chExt cx="7629558" cy="6517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F33EFD-A244-4A99-9B64-C97ADDFEC421}"/>
                </a:ext>
              </a:extLst>
            </p:cNvPr>
            <p:cNvSpPr txBox="1"/>
            <p:nvPr/>
          </p:nvSpPr>
          <p:spPr>
            <a:xfrm>
              <a:off x="2357141" y="1406577"/>
              <a:ext cx="1820119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15">
                <a:buClrTx/>
              </a:pPr>
              <a:r>
                <a:rPr lang="en-US" sz="2399" kern="1200" dirty="0">
                  <a:solidFill>
                    <a:prstClr val="white"/>
                  </a:solidFill>
                  <a:ea typeface="+mn-ea"/>
                </a:rPr>
                <a:t>_start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504997-FC60-42D0-9084-C73369BE2C07}"/>
                </a:ext>
              </a:extLst>
            </p:cNvPr>
            <p:cNvSpPr txBox="1"/>
            <p:nvPr/>
          </p:nvSpPr>
          <p:spPr>
            <a:xfrm>
              <a:off x="4284047" y="1442910"/>
              <a:ext cx="1818027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15">
                <a:buClrTx/>
              </a:pPr>
              <a:r>
                <a:rPr lang="en-US" sz="2399" kern="1200" dirty="0">
                  <a:solidFill>
                    <a:prstClr val="white"/>
                  </a:solidFill>
                  <a:ea typeface="+mn-ea"/>
                </a:rPr>
                <a:t>func1()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6C7BEB-6C4C-4A8A-B0A3-53BD45371F93}"/>
                </a:ext>
              </a:extLst>
            </p:cNvPr>
            <p:cNvSpPr txBox="1"/>
            <p:nvPr/>
          </p:nvSpPr>
          <p:spPr>
            <a:xfrm>
              <a:off x="7413041" y="1430976"/>
              <a:ext cx="2573658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15">
                <a:buClrTx/>
              </a:pPr>
              <a:r>
                <a:rPr lang="en-US" sz="2399" kern="1200" dirty="0">
                  <a:solidFill>
                    <a:prstClr val="white"/>
                  </a:solidFill>
                  <a:ea typeface="+mn-ea"/>
                </a:rPr>
                <a:t>http://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3D0BA4-7C66-4C3C-A93E-9FA781158ACB}"/>
                </a:ext>
              </a:extLst>
            </p:cNvPr>
            <p:cNvSpPr txBox="1"/>
            <p:nvPr/>
          </p:nvSpPr>
          <p:spPr>
            <a:xfrm>
              <a:off x="6066077" y="1430976"/>
              <a:ext cx="1767100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15">
                <a:buClrTx/>
              </a:pPr>
              <a:r>
                <a:rPr lang="en-US" sz="2399" kern="1200" dirty="0">
                  <a:solidFill>
                    <a:prstClr val="white"/>
                  </a:solidFill>
                  <a:ea typeface="+mn-ea"/>
                </a:rPr>
                <a:t>class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DAD8909-76BE-4797-8CC3-233FE59A037C}"/>
              </a:ext>
            </a:extLst>
          </p:cNvPr>
          <p:cNvSpPr txBox="1"/>
          <p:nvPr/>
        </p:nvSpPr>
        <p:spPr>
          <a:xfrm>
            <a:off x="-5715" y="405822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15">
              <a:buClrTx/>
            </a:pPr>
            <a:r>
              <a:rPr lang="en-US" sz="2000" b="1" kern="1200" dirty="0">
                <a:solidFill>
                  <a:prstClr val="white"/>
                </a:solidFill>
                <a:ea typeface="+mn-ea"/>
              </a:rPr>
              <a:t>As technologists we have always fueled innovation … today is different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251460" y="445770"/>
            <a:ext cx="8641080" cy="582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ts val="1200"/>
              </a:spcBef>
              <a:buNone/>
              <a:defRPr sz="3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  <a:buNone/>
            </a:pPr>
            <a:r>
              <a:rPr lang="en-US" sz="2250" dirty="0">
                <a:solidFill>
                  <a:prstClr val="white"/>
                </a:solidFill>
              </a:rPr>
              <a:t>Shifts in technology has shaped the market landscape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17637" y="49510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white"/>
                </a:solidFill>
              </a:rPr>
              <a:t>©2021 Discover Financial Services - Confidential and Proprietary - 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26170706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BD5EB2-FFCE-4EEE-B5B6-BC3713C0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445770"/>
            <a:ext cx="8641080" cy="582930"/>
          </a:xfrm>
        </p:spPr>
        <p:txBody>
          <a:bodyPr/>
          <a:lstStyle/>
          <a:p>
            <a:r>
              <a:rPr lang="en-US" dirty="0">
                <a:latin typeface="Discover Sans" pitchFamily="2" charset="0"/>
                <a:ea typeface="Discover Sans" pitchFamily="2" charset="0"/>
              </a:rPr>
              <a:t>Creating a Runway for Digital Transformation</a:t>
            </a:r>
          </a:p>
        </p:txBody>
      </p:sp>
      <p:pic>
        <p:nvPicPr>
          <p:cNvPr id="4" name="Screenshot 2021-03-14 at 21.58.10.png" descr="Screenshot 2021-03-14 at 21.58.10.png">
            <a:extLst>
              <a:ext uri="{FF2B5EF4-FFF2-40B4-BE49-F238E27FC236}">
                <a16:creationId xmlns:a16="http://schemas.microsoft.com/office/drawing/2014/main" id="{63C14B50-3032-4C5D-A4C7-D49C757404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"/>
          <a:stretch/>
        </p:blipFill>
        <p:spPr>
          <a:xfrm>
            <a:off x="2233996" y="1572987"/>
            <a:ext cx="4676008" cy="25550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uppieren 4"/>
          <p:cNvGrpSpPr/>
          <p:nvPr/>
        </p:nvGrpSpPr>
        <p:grpSpPr bwMode="gray">
          <a:xfrm>
            <a:off x="1" y="4151636"/>
            <a:ext cx="9143999" cy="985588"/>
            <a:chOff x="0" y="4572060"/>
            <a:chExt cx="12190413" cy="2274509"/>
          </a:xfrm>
          <a:solidFill>
            <a:schemeClr val="tx2"/>
          </a:solidFill>
        </p:grpSpPr>
        <p:sp>
          <p:nvSpPr>
            <p:cNvPr id="8" name="Rectangle 20"/>
            <p:cNvSpPr>
              <a:spLocks noChangeArrowheads="1"/>
            </p:cNvSpPr>
            <p:nvPr/>
          </p:nvSpPr>
          <p:spPr bwMode="gray">
            <a:xfrm>
              <a:off x="0" y="4572060"/>
              <a:ext cx="12190413" cy="227450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405000" tIns="34290" rIns="405000" bIns="3429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sz="1200" b="1" dirty="0">
                  <a:solidFill>
                    <a:srgbClr val="FFFFFF"/>
                  </a:solidFill>
                </a:rPr>
                <a:t>Mission Runway 80,000 Feet </a:t>
              </a:r>
              <a:r>
                <a:rPr lang="en-US" sz="12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will bring smaller, self-empowered product and engineering teams together that will focus on development in a single agile approach and automating manual functions with a strong emphasis on simplification.</a:t>
              </a:r>
            </a:p>
          </p:txBody>
        </p:sp>
        <p:sp>
          <p:nvSpPr>
            <p:cNvPr id="9" name="Gleichschenkliges Dreieck 6"/>
            <p:cNvSpPr/>
            <p:nvPr/>
          </p:nvSpPr>
          <p:spPr bwMode="gray">
            <a:xfrm rot="10800000">
              <a:off x="539999" y="4572060"/>
              <a:ext cx="543550" cy="266184"/>
            </a:xfrm>
            <a:prstGeom prst="triangl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1" y="940307"/>
            <a:ext cx="9143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Discover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“I’d like to introduce you to The </a:t>
            </a:r>
            <a:r>
              <a:rPr lang="en-US" sz="1000" b="1" dirty="0">
                <a:latin typeface="Discover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Runway: Mission 80K Feet</a:t>
            </a:r>
            <a:r>
              <a:rPr lang="en-US" sz="1000" dirty="0">
                <a:latin typeface="Discover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," both in the spirit of the 'Dawn of Discover' and the early days of flight. Discover has built a strong brand, become a leading digital bank, achieved network acceptance parity, and  developed a strong web and mobile presence . Through the Discover Management System and the Business Technology  2020 strategy Discover will elevate our craft and accelerate our Digital Transformation. " – </a:t>
            </a:r>
            <a:r>
              <a:rPr lang="en-US" sz="1000" b="1" dirty="0">
                <a:latin typeface="Discover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Amir Arooni, CIO Discover Financial Services</a:t>
            </a:r>
            <a:endParaRPr lang="en-US" sz="1000" b="1" dirty="0"/>
          </a:p>
        </p:txBody>
      </p:sp>
      <p:sp>
        <p:nvSpPr>
          <p:cNvPr id="10" name="Rectangle 9"/>
          <p:cNvSpPr/>
          <p:nvPr/>
        </p:nvSpPr>
        <p:spPr>
          <a:xfrm>
            <a:off x="-17637" y="49510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white"/>
                </a:solidFill>
              </a:rPr>
              <a:t>©2021 Discover Financial Services - Confidential and Proprietary - Do not copy or distribute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878526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BD5EB2-FFCE-4EEE-B5B6-BC3713C0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445770"/>
            <a:ext cx="8641080" cy="582930"/>
          </a:xfrm>
        </p:spPr>
        <p:txBody>
          <a:bodyPr/>
          <a:lstStyle/>
          <a:p>
            <a:r>
              <a:rPr lang="en-US" dirty="0">
                <a:latin typeface="Discover Sans" pitchFamily="2" charset="0"/>
                <a:ea typeface="Discover Sans" pitchFamily="2" charset="0"/>
              </a:rPr>
              <a:t>The Discover Business Technology Academy </a:t>
            </a:r>
          </a:p>
        </p:txBody>
      </p:sp>
      <p:grpSp>
        <p:nvGrpSpPr>
          <p:cNvPr id="22" name="Gruppieren 4"/>
          <p:cNvGrpSpPr/>
          <p:nvPr/>
        </p:nvGrpSpPr>
        <p:grpSpPr bwMode="gray">
          <a:xfrm>
            <a:off x="1" y="4151636"/>
            <a:ext cx="9143999" cy="985588"/>
            <a:chOff x="0" y="4572060"/>
            <a:chExt cx="12190413" cy="2274509"/>
          </a:xfrm>
          <a:solidFill>
            <a:schemeClr val="tx2"/>
          </a:solidFill>
        </p:grpSpPr>
        <p:sp>
          <p:nvSpPr>
            <p:cNvPr id="23" name="Rectangle 20"/>
            <p:cNvSpPr>
              <a:spLocks noChangeArrowheads="1"/>
            </p:cNvSpPr>
            <p:nvPr/>
          </p:nvSpPr>
          <p:spPr bwMode="gray">
            <a:xfrm>
              <a:off x="0" y="4572060"/>
              <a:ext cx="12190413" cy="227450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405000" tIns="34290" rIns="40500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dirty="0">
                  <a:solidFill>
                    <a:prstClr val="white"/>
                  </a:solidFill>
                </a:rPr>
                <a:t>Business innovation and product delivery are a </a:t>
              </a:r>
              <a:r>
                <a:rPr lang="en-US" sz="1200" b="1" dirty="0">
                  <a:solidFill>
                    <a:prstClr val="white"/>
                  </a:solidFill>
                </a:rPr>
                <a:t>team sport</a:t>
              </a:r>
              <a:r>
                <a:rPr lang="en-US" sz="1200" dirty="0">
                  <a:solidFill>
                    <a:prstClr val="white"/>
                  </a:solidFill>
                </a:rPr>
                <a:t>! The </a:t>
              </a:r>
              <a:r>
                <a:rPr lang="en-US" sz="1200" b="1" dirty="0">
                  <a:solidFill>
                    <a:prstClr val="white"/>
                  </a:solidFill>
                </a:rPr>
                <a:t>Discover Technology Academy </a:t>
              </a:r>
              <a:r>
                <a:rPr lang="en-US" sz="1200" dirty="0">
                  <a:solidFill>
                    <a:prstClr val="white"/>
                  </a:solidFill>
                </a:rPr>
                <a:t>is how you </a:t>
              </a:r>
              <a:r>
                <a:rPr lang="en-US" sz="1200" b="1" dirty="0">
                  <a:solidFill>
                    <a:prstClr val="white"/>
                  </a:solidFill>
                </a:rPr>
                <a:t>build your craft with Discover and achieve your runway Mission 80,000 FT goals!</a:t>
              </a:r>
              <a:r>
                <a:rPr lang="en-US" sz="1200" dirty="0">
                  <a:solidFill>
                    <a:prstClr val="white"/>
                  </a:solidFill>
                </a:rPr>
                <a:t>. The </a:t>
              </a:r>
              <a:r>
                <a:rPr lang="en-US" sz="1200" dirty="0" err="1">
                  <a:solidFill>
                    <a:prstClr val="white"/>
                  </a:solidFill>
                </a:rPr>
                <a:t>empoweres</a:t>
              </a:r>
              <a:r>
                <a:rPr lang="en-US" sz="1200" dirty="0">
                  <a:solidFill>
                    <a:prstClr val="white"/>
                  </a:solidFill>
                </a:rPr>
                <a:t> us to build great products, build communities, build your personal career, innovate at scale and have </a:t>
              </a:r>
              <a:r>
                <a:rPr lang="en-US" sz="1200" b="1" dirty="0">
                  <a:solidFill>
                    <a:prstClr val="white"/>
                  </a:solidFill>
                </a:rPr>
                <a:t>FUN! </a:t>
              </a:r>
            </a:p>
          </p:txBody>
        </p:sp>
        <p:sp>
          <p:nvSpPr>
            <p:cNvPr id="24" name="Gleichschenkliges Dreieck 6"/>
            <p:cNvSpPr/>
            <p:nvPr/>
          </p:nvSpPr>
          <p:spPr bwMode="gray">
            <a:xfrm rot="10800000">
              <a:off x="539999" y="4572060"/>
              <a:ext cx="543550" cy="266184"/>
            </a:xfrm>
            <a:prstGeom prst="triangl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1945" y="536530"/>
            <a:ext cx="699574" cy="67140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3446B69-CFE8-4AF3-9FBE-28075D482A6A}"/>
              </a:ext>
            </a:extLst>
          </p:cNvPr>
          <p:cNvSpPr/>
          <p:nvPr/>
        </p:nvSpPr>
        <p:spPr>
          <a:xfrm>
            <a:off x="573560" y="1387167"/>
            <a:ext cx="1682277" cy="2157703"/>
          </a:xfrm>
          <a:prstGeom prst="rect">
            <a:avLst/>
          </a:prstGeom>
          <a:solidFill>
            <a:srgbClr val="F2F2F2">
              <a:alpha val="2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115">
              <a:buClrTx/>
              <a:buFontTx/>
              <a:buNone/>
              <a:defRPr/>
            </a:pPr>
            <a:endParaRPr lang="en-US" sz="675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FE407E3-7490-4EF2-9B3C-F18516AF9259}"/>
              </a:ext>
            </a:extLst>
          </p:cNvPr>
          <p:cNvSpPr/>
          <p:nvPr/>
        </p:nvSpPr>
        <p:spPr>
          <a:xfrm>
            <a:off x="2625973" y="1387167"/>
            <a:ext cx="1682277" cy="2157703"/>
          </a:xfrm>
          <a:prstGeom prst="rect">
            <a:avLst/>
          </a:prstGeom>
          <a:solidFill>
            <a:srgbClr val="F2F2F2">
              <a:alpha val="2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115">
              <a:buClrTx/>
              <a:buFontTx/>
              <a:buNone/>
              <a:defRPr/>
            </a:pPr>
            <a:endParaRPr lang="en-US" sz="675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24D06A-D3D9-456A-9E1E-C9A95E2B43D6}"/>
              </a:ext>
            </a:extLst>
          </p:cNvPr>
          <p:cNvSpPr/>
          <p:nvPr/>
        </p:nvSpPr>
        <p:spPr>
          <a:xfrm>
            <a:off x="4678385" y="1387167"/>
            <a:ext cx="1682277" cy="2157703"/>
          </a:xfrm>
          <a:prstGeom prst="rect">
            <a:avLst/>
          </a:prstGeom>
          <a:solidFill>
            <a:srgbClr val="F2F2F2">
              <a:alpha val="2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115">
              <a:buClrTx/>
              <a:buFontTx/>
              <a:buNone/>
              <a:defRPr/>
            </a:pPr>
            <a:endParaRPr lang="en-US" sz="675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830C1BD5-2DA7-4CF3-80E6-9CCE01FC7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593" y="2905814"/>
            <a:ext cx="1371003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lnSpc>
                <a:spcPct val="90000"/>
              </a:lnSpc>
              <a:spcBef>
                <a:spcPts val="2100"/>
              </a:spcBef>
              <a:buClr>
                <a:srgbClr val="B9002D"/>
              </a:buClr>
              <a:buSzPct val="100000"/>
              <a:buFont typeface="Wingdings" pitchFamily="2" charset="2"/>
              <a:buChar char="§"/>
              <a:defRPr sz="44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ts val="1900"/>
              </a:spcBef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ts val="1600"/>
              </a:spcBef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3pPr>
            <a:lvl4pPr marL="1600200" indent="-228600" algn="l" eaLnBrk="0" hangingPunct="0">
              <a:lnSpc>
                <a:spcPct val="90000"/>
              </a:lnSpc>
              <a:spcBef>
                <a:spcPts val="1300"/>
              </a:spcBef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ts val="1300"/>
              </a:spcBef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9pPr>
          </a:lstStyle>
          <a:p>
            <a:pPr algn="ctr" defTabSz="457138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itchFamily="2" charset="2"/>
              <a:buNone/>
            </a:pPr>
            <a:r>
              <a:rPr lang="en-US" altLang="en-US" sz="1650" b="1" dirty="0">
                <a:solidFill>
                  <a:srgbClr val="000000"/>
                </a:solidFill>
                <a:latin typeface="Arial"/>
                <a:sym typeface="Gill Sans" charset="0"/>
              </a:rPr>
              <a:t>Build your</a:t>
            </a:r>
            <a:br>
              <a:rPr lang="en-US" altLang="en-US" sz="1650" b="1" dirty="0">
                <a:solidFill>
                  <a:srgbClr val="000000"/>
                </a:solidFill>
                <a:latin typeface="Arial"/>
                <a:sym typeface="Gill Sans" charset="0"/>
              </a:rPr>
            </a:br>
            <a:r>
              <a:rPr lang="en-US" altLang="en-US" sz="1650" b="1" dirty="0">
                <a:solidFill>
                  <a:srgbClr val="000000"/>
                </a:solidFill>
                <a:latin typeface="Arial"/>
                <a:sym typeface="Gill Sans" charset="0"/>
              </a:rPr>
              <a:t>Products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A5933D-DA3E-4474-8548-63E8ED684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8385" y="2905814"/>
            <a:ext cx="1682277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lnSpc>
                <a:spcPct val="90000"/>
              </a:lnSpc>
              <a:spcBef>
                <a:spcPts val="2100"/>
              </a:spcBef>
              <a:buClr>
                <a:srgbClr val="B9002D"/>
              </a:buClr>
              <a:buSzPct val="100000"/>
              <a:buFont typeface="Wingdings" pitchFamily="2" charset="2"/>
              <a:buChar char="§"/>
              <a:defRPr sz="44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ts val="1900"/>
              </a:spcBef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ts val="1600"/>
              </a:spcBef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3pPr>
            <a:lvl4pPr marL="1600200" indent="-228600" algn="l" eaLnBrk="0" hangingPunct="0">
              <a:lnSpc>
                <a:spcPct val="90000"/>
              </a:lnSpc>
              <a:spcBef>
                <a:spcPts val="1300"/>
              </a:spcBef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ts val="1300"/>
              </a:spcBef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9pPr>
          </a:lstStyle>
          <a:p>
            <a:pPr algn="ctr" defTabSz="457046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itchFamily="2" charset="2"/>
              <a:buNone/>
              <a:defRPr/>
            </a:pPr>
            <a:r>
              <a:rPr lang="en-US" altLang="en-US" sz="1650" b="1" dirty="0">
                <a:solidFill>
                  <a:srgbClr val="000000"/>
                </a:solidFill>
                <a:latin typeface="Arial"/>
                <a:sym typeface="Gill Sans" charset="0"/>
              </a:rPr>
              <a:t>Build your</a:t>
            </a:r>
            <a:br>
              <a:rPr lang="en-US" altLang="en-US" sz="1650" b="1" dirty="0">
                <a:solidFill>
                  <a:srgbClr val="000000"/>
                </a:solidFill>
                <a:latin typeface="Arial"/>
                <a:sym typeface="Gill Sans" charset="0"/>
              </a:rPr>
            </a:br>
            <a:r>
              <a:rPr lang="en-US" altLang="en-US" sz="1650" b="1" dirty="0">
                <a:solidFill>
                  <a:srgbClr val="000000"/>
                </a:solidFill>
                <a:latin typeface="Arial"/>
                <a:sym typeface="Gill Sans" charset="0"/>
              </a:rPr>
              <a:t>Career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B87D05-F743-43FC-93E1-5C5CB4C33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5973" y="2905814"/>
            <a:ext cx="1682277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lnSpc>
                <a:spcPct val="90000"/>
              </a:lnSpc>
              <a:spcBef>
                <a:spcPts val="2100"/>
              </a:spcBef>
              <a:buClr>
                <a:srgbClr val="B9002D"/>
              </a:buClr>
              <a:buSzPct val="100000"/>
              <a:buFont typeface="Wingdings" pitchFamily="2" charset="2"/>
              <a:buChar char="§"/>
              <a:defRPr sz="44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ts val="1900"/>
              </a:spcBef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ts val="1600"/>
              </a:spcBef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3pPr>
            <a:lvl4pPr marL="1600200" indent="-228600" algn="l" eaLnBrk="0" hangingPunct="0">
              <a:lnSpc>
                <a:spcPct val="90000"/>
              </a:lnSpc>
              <a:spcBef>
                <a:spcPts val="1300"/>
              </a:spcBef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ts val="1300"/>
              </a:spcBef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9pPr>
          </a:lstStyle>
          <a:p>
            <a:pPr algn="ctr" defTabSz="457046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itchFamily="2" charset="2"/>
              <a:buNone/>
              <a:defRPr/>
            </a:pPr>
            <a:r>
              <a:rPr lang="en-US" altLang="en-US" sz="1650" b="1" dirty="0">
                <a:solidFill>
                  <a:srgbClr val="000000"/>
                </a:solidFill>
                <a:latin typeface="Arial"/>
                <a:sym typeface="Gill Sans" charset="0"/>
              </a:rPr>
              <a:t>Build your</a:t>
            </a:r>
            <a:br>
              <a:rPr lang="en-US" altLang="en-US" sz="1650" b="1" dirty="0">
                <a:solidFill>
                  <a:srgbClr val="000000"/>
                </a:solidFill>
                <a:latin typeface="Arial"/>
                <a:sym typeface="Gill Sans" charset="0"/>
              </a:rPr>
            </a:br>
            <a:r>
              <a:rPr lang="en-US" altLang="en-US" sz="1650" b="1" dirty="0">
                <a:solidFill>
                  <a:srgbClr val="000000"/>
                </a:solidFill>
                <a:latin typeface="Arial"/>
                <a:sym typeface="Gill Sans" charset="0"/>
              </a:rPr>
              <a:t>Community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371CF1-511C-4A41-BC14-F2FA76E8EA4D}"/>
              </a:ext>
            </a:extLst>
          </p:cNvPr>
          <p:cNvSpPr/>
          <p:nvPr/>
        </p:nvSpPr>
        <p:spPr>
          <a:xfrm>
            <a:off x="6669668" y="1348275"/>
            <a:ext cx="1682277" cy="2157703"/>
          </a:xfrm>
          <a:prstGeom prst="rect">
            <a:avLst/>
          </a:prstGeom>
          <a:solidFill>
            <a:srgbClr val="F2F2F2">
              <a:alpha val="2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115">
              <a:buClrTx/>
              <a:buFontTx/>
              <a:buNone/>
              <a:defRPr/>
            </a:pPr>
            <a:endParaRPr lang="en-US" sz="675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45" name="TextBox 13">
            <a:extLst>
              <a:ext uri="{FF2B5EF4-FFF2-40B4-BE49-F238E27FC236}">
                <a16:creationId xmlns:a16="http://schemas.microsoft.com/office/drawing/2014/main" id="{58671E9A-A8DD-4738-91EA-003766BE5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667" y="2890248"/>
            <a:ext cx="168227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lnSpc>
                <a:spcPct val="90000"/>
              </a:lnSpc>
              <a:spcBef>
                <a:spcPts val="2100"/>
              </a:spcBef>
              <a:buClr>
                <a:srgbClr val="B9002D"/>
              </a:buClr>
              <a:buSzPct val="100000"/>
              <a:buFont typeface="Wingdings" pitchFamily="2" charset="2"/>
              <a:buChar char="§"/>
              <a:defRPr sz="44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ts val="1900"/>
              </a:spcBef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ts val="1600"/>
              </a:spcBef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3pPr>
            <a:lvl4pPr marL="1600200" indent="-228600" algn="l" eaLnBrk="0" hangingPunct="0">
              <a:lnSpc>
                <a:spcPct val="90000"/>
              </a:lnSpc>
              <a:spcBef>
                <a:spcPts val="1300"/>
              </a:spcBef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ts val="1300"/>
              </a:spcBef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B9002D"/>
              </a:buClr>
              <a:buSzPct val="100000"/>
              <a:buFont typeface="Arial" pitchFamily="34" charset="0"/>
              <a:buChar char="-"/>
              <a:defRPr sz="4000">
                <a:solidFill>
                  <a:srgbClr val="FFFFFF"/>
                </a:solidFill>
                <a:latin typeface="Arial" pitchFamily="34" charset="0"/>
                <a:ea typeface="Heiti SC Light" charset="-122"/>
                <a:sym typeface="Arial" pitchFamily="34" charset="0"/>
              </a:defRPr>
            </a:lvl9pPr>
          </a:lstStyle>
          <a:p>
            <a:pPr algn="ctr" defTabSz="457138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itchFamily="2" charset="2"/>
              <a:buNone/>
            </a:pPr>
            <a:r>
              <a:rPr lang="en-US" altLang="en-US" sz="1650" b="1" dirty="0">
                <a:solidFill>
                  <a:srgbClr val="000000"/>
                </a:solidFill>
                <a:latin typeface="Arial"/>
                <a:sym typeface="Gill Sans" charset="0"/>
              </a:rPr>
              <a:t>Innovate your Craft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927" y="1980328"/>
            <a:ext cx="652333" cy="64757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326" y="1977947"/>
            <a:ext cx="647570" cy="65233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738" y="1968724"/>
            <a:ext cx="647570" cy="65233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7021" y="1968724"/>
            <a:ext cx="647570" cy="65233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-17637" y="49510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white"/>
                </a:solidFill>
              </a:rPr>
              <a:t>©2021 Discover Financial Services - Confidential and Proprietary - Do not copy or distribute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32314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6B29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87;p52"/>
          <p:cNvSpPr txBox="1"/>
          <p:nvPr/>
        </p:nvSpPr>
        <p:spPr>
          <a:xfrm>
            <a:off x="219448" y="1394250"/>
            <a:ext cx="8924552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Discover Sans" pitchFamily="2" charset="77"/>
                <a:ea typeface="Discover Sans" pitchFamily="2" charset="77"/>
                <a:cs typeface="Montserrat"/>
                <a:sym typeface="Montserrat"/>
              </a:rPr>
              <a:t>With great power comes great responsibility... </a:t>
            </a:r>
            <a:br>
              <a:rPr lang="en-US" sz="4800" b="1" dirty="0">
                <a:solidFill>
                  <a:srgbClr val="FFFFFF"/>
                </a:solidFill>
                <a:latin typeface="Discover Sans" pitchFamily="2" charset="77"/>
                <a:ea typeface="Discover Sans" pitchFamily="2" charset="77"/>
                <a:cs typeface="Montserrat"/>
                <a:sym typeface="Montserrat"/>
              </a:rPr>
            </a:br>
            <a:br>
              <a:rPr lang="en-US" sz="4800" b="1" dirty="0">
                <a:solidFill>
                  <a:srgbClr val="FFFFFF"/>
                </a:solidFill>
                <a:latin typeface="Discover Sans" pitchFamily="2" charset="77"/>
                <a:ea typeface="Discover Sans" pitchFamily="2" charset="77"/>
                <a:cs typeface="Montserrat"/>
                <a:sym typeface="Montserrat"/>
              </a:rPr>
            </a:br>
            <a:r>
              <a:rPr lang="en-US" sz="4800" b="1" dirty="0">
                <a:solidFill>
                  <a:srgbClr val="FFFFFF"/>
                </a:solidFill>
                <a:latin typeface="Discover Sans" pitchFamily="2" charset="77"/>
                <a:ea typeface="Discover Sans" pitchFamily="2" charset="77"/>
                <a:cs typeface="Montserrat"/>
                <a:sym typeface="Montserrat"/>
              </a:rPr>
              <a:t>We take responsibility!</a:t>
            </a:r>
          </a:p>
        </p:txBody>
      </p:sp>
      <p:sp>
        <p:nvSpPr>
          <p:cNvPr id="13" name="Google Shape;526;p55"/>
          <p:cNvSpPr txBox="1">
            <a:spLocks noGrp="1"/>
          </p:cNvSpPr>
          <p:nvPr>
            <p:ph type="title"/>
          </p:nvPr>
        </p:nvSpPr>
        <p:spPr>
          <a:xfrm>
            <a:off x="137879" y="498138"/>
            <a:ext cx="83646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9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5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Isosceles Triangle 1"/>
          <p:cNvSpPr/>
          <p:nvPr/>
        </p:nvSpPr>
        <p:spPr>
          <a:xfrm flipV="1">
            <a:off x="7507847" y="0"/>
            <a:ext cx="1402316" cy="13285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0033" y="303548"/>
            <a:ext cx="837944" cy="1929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7637" y="49510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</a:rPr>
              <a:t>©2021 Discover Financial Services - Confidential and Proprietary - 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3477600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BD5EB2-FFCE-4EEE-B5B6-BC3713C0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445770"/>
            <a:ext cx="8641080" cy="582930"/>
          </a:xfrm>
        </p:spPr>
        <p:txBody>
          <a:bodyPr/>
          <a:lstStyle/>
          <a:p>
            <a:r>
              <a:rPr lang="en-US" dirty="0">
                <a:latin typeface="Discover Sans" pitchFamily="2" charset="0"/>
                <a:ea typeface="Discover Sans" pitchFamily="2" charset="0"/>
              </a:rPr>
              <a:t>Becoming a product centric organization </a:t>
            </a:r>
          </a:p>
        </p:txBody>
      </p:sp>
      <p:cxnSp>
        <p:nvCxnSpPr>
          <p:cNvPr id="189" name="Gerade Verbindung 25"/>
          <p:cNvCxnSpPr/>
          <p:nvPr/>
        </p:nvCxnSpPr>
        <p:spPr bwMode="gray">
          <a:xfrm>
            <a:off x="2865763" y="3720304"/>
            <a:ext cx="5503474" cy="0"/>
          </a:xfrm>
          <a:prstGeom prst="line">
            <a:avLst/>
          </a:prstGeom>
          <a:noFill/>
          <a:ln w="19050">
            <a:solidFill>
              <a:srgbClr val="969696"/>
            </a:solidFill>
            <a:prstDash val="sysDot"/>
            <a:round/>
            <a:headEnd/>
            <a:tailEnd/>
          </a:ln>
        </p:spPr>
      </p:cxnSp>
      <p:cxnSp>
        <p:nvCxnSpPr>
          <p:cNvPr id="192" name="Gerade Verbindung 25"/>
          <p:cNvCxnSpPr/>
          <p:nvPr/>
        </p:nvCxnSpPr>
        <p:spPr bwMode="gray">
          <a:xfrm>
            <a:off x="3208871" y="2604014"/>
            <a:ext cx="5133340" cy="21410"/>
          </a:xfrm>
          <a:prstGeom prst="line">
            <a:avLst/>
          </a:prstGeom>
          <a:noFill/>
          <a:ln w="19050">
            <a:solidFill>
              <a:srgbClr val="969696"/>
            </a:solidFill>
            <a:prstDash val="sysDot"/>
            <a:round/>
            <a:headEnd/>
            <a:tailEnd/>
          </a:ln>
        </p:spPr>
      </p:cxnSp>
      <p:sp>
        <p:nvSpPr>
          <p:cNvPr id="210" name="Freeform 8"/>
          <p:cNvSpPr>
            <a:spLocks/>
          </p:cNvSpPr>
          <p:nvPr/>
        </p:nvSpPr>
        <p:spPr bwMode="gray">
          <a:xfrm rot="145179">
            <a:off x="882123" y="2496173"/>
            <a:ext cx="2007578" cy="2007580"/>
          </a:xfrm>
          <a:custGeom>
            <a:avLst/>
            <a:gdLst>
              <a:gd name="T0" fmla="*/ 460 w 908"/>
              <a:gd name="T1" fmla="*/ 349 h 908"/>
              <a:gd name="T2" fmla="*/ 632 w 908"/>
              <a:gd name="T3" fmla="*/ 35 h 908"/>
              <a:gd name="T4" fmla="*/ 632 w 908"/>
              <a:gd name="T5" fmla="*/ 35 h 908"/>
              <a:gd name="T6" fmla="*/ 454 w 908"/>
              <a:gd name="T7" fmla="*/ 0 h 908"/>
              <a:gd name="T8" fmla="*/ 3 w 908"/>
              <a:gd name="T9" fmla="*/ 410 h 908"/>
              <a:gd name="T10" fmla="*/ 0 w 908"/>
              <a:gd name="T11" fmla="*/ 454 h 908"/>
              <a:gd name="T12" fmla="*/ 454 w 908"/>
              <a:gd name="T13" fmla="*/ 908 h 908"/>
              <a:gd name="T14" fmla="*/ 908 w 908"/>
              <a:gd name="T15" fmla="*/ 454 h 908"/>
              <a:gd name="T16" fmla="*/ 907 w 908"/>
              <a:gd name="T17" fmla="*/ 414 h 908"/>
              <a:gd name="T18" fmla="*/ 740 w 908"/>
              <a:gd name="T19" fmla="*/ 446 h 908"/>
              <a:gd name="T20" fmla="*/ 460 w 908"/>
              <a:gd name="T21" fmla="*/ 349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08" h="908">
                <a:moveTo>
                  <a:pt x="460" y="349"/>
                </a:moveTo>
                <a:cubicBezTo>
                  <a:pt x="555" y="274"/>
                  <a:pt x="619" y="162"/>
                  <a:pt x="632" y="35"/>
                </a:cubicBezTo>
                <a:cubicBezTo>
                  <a:pt x="632" y="35"/>
                  <a:pt x="632" y="35"/>
                  <a:pt x="632" y="35"/>
                </a:cubicBezTo>
                <a:cubicBezTo>
                  <a:pt x="577" y="12"/>
                  <a:pt x="517" y="0"/>
                  <a:pt x="454" y="0"/>
                </a:cubicBezTo>
                <a:cubicBezTo>
                  <a:pt x="218" y="0"/>
                  <a:pt x="25" y="180"/>
                  <a:pt x="3" y="410"/>
                </a:cubicBezTo>
                <a:cubicBezTo>
                  <a:pt x="1" y="424"/>
                  <a:pt x="0" y="439"/>
                  <a:pt x="0" y="454"/>
                </a:cubicBezTo>
                <a:cubicBezTo>
                  <a:pt x="0" y="704"/>
                  <a:pt x="204" y="908"/>
                  <a:pt x="454" y="908"/>
                </a:cubicBezTo>
                <a:cubicBezTo>
                  <a:pt x="705" y="908"/>
                  <a:pt x="908" y="704"/>
                  <a:pt x="908" y="454"/>
                </a:cubicBezTo>
                <a:cubicBezTo>
                  <a:pt x="908" y="440"/>
                  <a:pt x="908" y="427"/>
                  <a:pt x="907" y="414"/>
                </a:cubicBezTo>
                <a:cubicBezTo>
                  <a:pt x="855" y="434"/>
                  <a:pt x="799" y="446"/>
                  <a:pt x="740" y="446"/>
                </a:cubicBezTo>
                <a:cubicBezTo>
                  <a:pt x="634" y="446"/>
                  <a:pt x="537" y="409"/>
                  <a:pt x="460" y="349"/>
                </a:cubicBezTo>
                <a:close/>
              </a:path>
            </a:pathLst>
          </a:custGeom>
          <a:solidFill>
            <a:srgbClr val="2C3E50">
              <a:lumMod val="40000"/>
              <a:lumOff val="60000"/>
            </a:srgbClr>
          </a:solidFill>
          <a:ln>
            <a:noFill/>
          </a:ln>
          <a:effectLst>
            <a:outerShdw blurRad="254000" dist="381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  <a:defRPr/>
            </a:pPr>
            <a:endParaRPr lang="en-US" sz="1350" kern="1200" dirty="0">
              <a:solidFill>
                <a:prstClr val="black"/>
              </a:solidFill>
              <a:latin typeface="Calibri Light"/>
              <a:ea typeface="+mn-ea"/>
            </a:endParaRPr>
          </a:p>
        </p:txBody>
      </p:sp>
      <p:sp>
        <p:nvSpPr>
          <p:cNvPr id="211" name="Freeform 9"/>
          <p:cNvSpPr>
            <a:spLocks/>
          </p:cNvSpPr>
          <p:nvPr/>
        </p:nvSpPr>
        <p:spPr bwMode="gray">
          <a:xfrm rot="145179">
            <a:off x="1941896" y="1509857"/>
            <a:ext cx="1621973" cy="2007580"/>
          </a:xfrm>
          <a:custGeom>
            <a:avLst/>
            <a:gdLst>
              <a:gd name="T0" fmla="*/ 280 w 734"/>
              <a:gd name="T1" fmla="*/ 0 h 908"/>
              <a:gd name="T2" fmla="*/ 0 w 734"/>
              <a:gd name="T3" fmla="*/ 96 h 908"/>
              <a:gd name="T4" fmla="*/ 174 w 734"/>
              <a:gd name="T5" fmla="*/ 454 h 908"/>
              <a:gd name="T6" fmla="*/ 172 w 734"/>
              <a:gd name="T7" fmla="*/ 497 h 908"/>
              <a:gd name="T8" fmla="*/ 0 w 734"/>
              <a:gd name="T9" fmla="*/ 811 h 908"/>
              <a:gd name="T10" fmla="*/ 280 w 734"/>
              <a:gd name="T11" fmla="*/ 908 h 908"/>
              <a:gd name="T12" fmla="*/ 447 w 734"/>
              <a:gd name="T13" fmla="*/ 876 h 908"/>
              <a:gd name="T14" fmla="*/ 734 w 734"/>
              <a:gd name="T15" fmla="*/ 454 h 908"/>
              <a:gd name="T16" fmla="*/ 280 w 734"/>
              <a:gd name="T17" fmla="*/ 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4" h="908">
                <a:moveTo>
                  <a:pt x="280" y="0"/>
                </a:moveTo>
                <a:cubicBezTo>
                  <a:pt x="174" y="0"/>
                  <a:pt x="77" y="36"/>
                  <a:pt x="0" y="96"/>
                </a:cubicBezTo>
                <a:cubicBezTo>
                  <a:pt x="106" y="179"/>
                  <a:pt x="174" y="308"/>
                  <a:pt x="174" y="454"/>
                </a:cubicBezTo>
                <a:cubicBezTo>
                  <a:pt x="174" y="468"/>
                  <a:pt x="173" y="483"/>
                  <a:pt x="172" y="497"/>
                </a:cubicBezTo>
                <a:cubicBezTo>
                  <a:pt x="159" y="624"/>
                  <a:pt x="95" y="736"/>
                  <a:pt x="0" y="811"/>
                </a:cubicBezTo>
                <a:cubicBezTo>
                  <a:pt x="77" y="871"/>
                  <a:pt x="174" y="908"/>
                  <a:pt x="280" y="908"/>
                </a:cubicBezTo>
                <a:cubicBezTo>
                  <a:pt x="339" y="908"/>
                  <a:pt x="395" y="896"/>
                  <a:pt x="447" y="876"/>
                </a:cubicBezTo>
                <a:cubicBezTo>
                  <a:pt x="615" y="809"/>
                  <a:pt x="734" y="645"/>
                  <a:pt x="734" y="454"/>
                </a:cubicBezTo>
                <a:cubicBezTo>
                  <a:pt x="734" y="203"/>
                  <a:pt x="531" y="0"/>
                  <a:pt x="280" y="0"/>
                </a:cubicBezTo>
                <a:close/>
              </a:path>
            </a:pathLst>
          </a:custGeom>
          <a:solidFill>
            <a:srgbClr val="2C3E50">
              <a:lumMod val="60000"/>
              <a:lumOff val="40000"/>
            </a:srgbClr>
          </a:solidFill>
          <a:ln>
            <a:noFill/>
          </a:ln>
          <a:effectLst>
            <a:outerShdw blurRad="228600" dist="38100" dir="2700000" algn="tl" rotWithShape="0">
              <a:prstClr val="black">
                <a:alpha val="52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  <a:defRPr/>
            </a:pPr>
            <a:endParaRPr lang="en-US" sz="1350" kern="1200" dirty="0">
              <a:solidFill>
                <a:prstClr val="black"/>
              </a:solidFill>
              <a:latin typeface="Calibri Light"/>
              <a:ea typeface="+mn-ea"/>
            </a:endParaRPr>
          </a:p>
        </p:txBody>
      </p:sp>
      <p:sp>
        <p:nvSpPr>
          <p:cNvPr id="212" name="Freeform 7"/>
          <p:cNvSpPr>
            <a:spLocks/>
          </p:cNvSpPr>
          <p:nvPr/>
        </p:nvSpPr>
        <p:spPr bwMode="gray">
          <a:xfrm rot="145179">
            <a:off x="321941" y="1449515"/>
            <a:ext cx="2007578" cy="1928024"/>
          </a:xfrm>
          <a:custGeom>
            <a:avLst/>
            <a:gdLst>
              <a:gd name="T0" fmla="*/ 728 w 908"/>
              <a:gd name="T1" fmla="*/ 462 h 872"/>
              <a:gd name="T2" fmla="*/ 906 w 908"/>
              <a:gd name="T3" fmla="*/ 497 h 872"/>
              <a:gd name="T4" fmla="*/ 908 w 908"/>
              <a:gd name="T5" fmla="*/ 454 h 872"/>
              <a:gd name="T6" fmla="*/ 734 w 908"/>
              <a:gd name="T7" fmla="*/ 96 h 872"/>
              <a:gd name="T8" fmla="*/ 454 w 908"/>
              <a:gd name="T9" fmla="*/ 0 h 872"/>
              <a:gd name="T10" fmla="*/ 0 w 908"/>
              <a:gd name="T11" fmla="*/ 454 h 872"/>
              <a:gd name="T12" fmla="*/ 277 w 908"/>
              <a:gd name="T13" fmla="*/ 872 h 872"/>
              <a:gd name="T14" fmla="*/ 728 w 908"/>
              <a:gd name="T15" fmla="*/ 462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8" h="872">
                <a:moveTo>
                  <a:pt x="728" y="462"/>
                </a:moveTo>
                <a:cubicBezTo>
                  <a:pt x="791" y="462"/>
                  <a:pt x="851" y="474"/>
                  <a:pt x="906" y="497"/>
                </a:cubicBezTo>
                <a:cubicBezTo>
                  <a:pt x="907" y="483"/>
                  <a:pt x="908" y="468"/>
                  <a:pt x="908" y="454"/>
                </a:cubicBezTo>
                <a:cubicBezTo>
                  <a:pt x="908" y="308"/>
                  <a:pt x="840" y="179"/>
                  <a:pt x="734" y="96"/>
                </a:cubicBezTo>
                <a:cubicBezTo>
                  <a:pt x="657" y="36"/>
                  <a:pt x="559" y="0"/>
                  <a:pt x="454" y="0"/>
                </a:cubicBezTo>
                <a:cubicBezTo>
                  <a:pt x="203" y="0"/>
                  <a:pt x="0" y="203"/>
                  <a:pt x="0" y="454"/>
                </a:cubicBezTo>
                <a:cubicBezTo>
                  <a:pt x="0" y="641"/>
                  <a:pt x="114" y="803"/>
                  <a:pt x="277" y="872"/>
                </a:cubicBezTo>
                <a:cubicBezTo>
                  <a:pt x="299" y="642"/>
                  <a:pt x="492" y="462"/>
                  <a:pt x="728" y="462"/>
                </a:cubicBezTo>
                <a:close/>
              </a:path>
            </a:pathLst>
          </a:custGeom>
          <a:solidFill>
            <a:srgbClr val="3498DB">
              <a:lumMod val="50000"/>
            </a:srgbClr>
          </a:solidFill>
          <a:ln>
            <a:noFill/>
          </a:ln>
          <a:effectLst>
            <a:outerShdw blurRad="241300" dist="38100" dir="10800000" algn="r" rotWithShape="0">
              <a:prstClr val="black">
                <a:alpha val="47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>
              <a:buClrTx/>
              <a:buFontTx/>
              <a:buNone/>
              <a:defRPr/>
            </a:pPr>
            <a:endParaRPr lang="en-US" sz="1350" kern="1200" dirty="0">
              <a:solidFill>
                <a:prstClr val="black"/>
              </a:solidFill>
              <a:latin typeface="Calibri Light"/>
              <a:ea typeface="+mn-ea"/>
            </a:endParaRPr>
          </a:p>
        </p:txBody>
      </p:sp>
      <p:sp>
        <p:nvSpPr>
          <p:cNvPr id="213" name="Ellipse 206"/>
          <p:cNvSpPr/>
          <p:nvPr/>
        </p:nvSpPr>
        <p:spPr bwMode="gray">
          <a:xfrm rot="18394278">
            <a:off x="1455951" y="2386087"/>
            <a:ext cx="950759" cy="950759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innerShdw blurRad="254000">
              <a:prstClr val="black">
                <a:alpha val="57000"/>
              </a:prstClr>
            </a:innerShdw>
          </a:effectLst>
        </p:spPr>
        <p:txBody>
          <a:bodyPr lIns="27000" tIns="27000" rIns="27000" bIns="27000" rtlCol="0" anchor="ctr"/>
          <a:lstStyle/>
          <a:p>
            <a:pPr algn="ctr">
              <a:lnSpc>
                <a:spcPct val="90000"/>
              </a:lnSpc>
              <a:spcAft>
                <a:spcPts val="750"/>
              </a:spcAft>
              <a:buClrTx/>
              <a:buFontTx/>
              <a:buNone/>
              <a:defRPr/>
            </a:pPr>
            <a:endParaRPr lang="en-US" sz="1350" kern="1200" dirty="0">
              <a:solidFill>
                <a:prstClr val="white"/>
              </a:solidFill>
              <a:latin typeface="Calibri Light"/>
              <a:ea typeface="+mn-ea"/>
            </a:endParaRPr>
          </a:p>
        </p:txBody>
      </p:sp>
      <p:sp>
        <p:nvSpPr>
          <p:cNvPr id="199" name="Textfeld 192"/>
          <p:cNvSpPr txBox="1"/>
          <p:nvPr/>
        </p:nvSpPr>
        <p:spPr bwMode="gray">
          <a:xfrm>
            <a:off x="2406558" y="2593713"/>
            <a:ext cx="98513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750"/>
              </a:spcAft>
              <a:buClrTx/>
              <a:buFontTx/>
              <a:buNone/>
              <a:defRPr/>
            </a:pPr>
            <a:r>
              <a:rPr lang="en-US" sz="1200" kern="1200" dirty="0">
                <a:solidFill>
                  <a:prstClr val="white"/>
                </a:solidFill>
                <a:latin typeface="Calibri Light"/>
                <a:ea typeface="+mn-ea"/>
              </a:rPr>
              <a:t>Blueprint &amp; Design</a:t>
            </a:r>
            <a:endParaRPr lang="en-US" sz="1350" kern="1200" dirty="0">
              <a:solidFill>
                <a:prstClr val="black"/>
              </a:solidFill>
              <a:latin typeface="Calibri Light"/>
              <a:ea typeface="+mn-ea"/>
            </a:endParaRPr>
          </a:p>
        </p:txBody>
      </p:sp>
      <p:grpSp>
        <p:nvGrpSpPr>
          <p:cNvPr id="201" name="METRO ICON - person 4"/>
          <p:cNvGrpSpPr>
            <a:grpSpLocks noChangeAspect="1"/>
          </p:cNvGrpSpPr>
          <p:nvPr/>
        </p:nvGrpSpPr>
        <p:grpSpPr bwMode="gray">
          <a:xfrm>
            <a:off x="768277" y="1842907"/>
            <a:ext cx="663629" cy="611783"/>
            <a:chOff x="4507511" y="3452200"/>
            <a:chExt cx="588599" cy="542617"/>
          </a:xfrm>
          <a:solidFill>
            <a:srgbClr val="FFFFFF"/>
          </a:solidFill>
        </p:grpSpPr>
        <p:sp>
          <p:nvSpPr>
            <p:cNvPr id="205" name="Kreuz 22"/>
            <p:cNvSpPr/>
            <p:nvPr/>
          </p:nvSpPr>
          <p:spPr bwMode="gray">
            <a:xfrm>
              <a:off x="4877749" y="3452200"/>
              <a:ext cx="218361" cy="218361"/>
            </a:xfrm>
            <a:prstGeom prst="plus">
              <a:avLst>
                <a:gd name="adj" fmla="val 35643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 dirty="0">
                <a:solidFill>
                  <a:prstClr val="white"/>
                </a:solidFill>
                <a:latin typeface="Calibri Light"/>
                <a:ea typeface="+mn-ea"/>
              </a:endParaRPr>
            </a:p>
          </p:txBody>
        </p:sp>
        <p:sp>
          <p:nvSpPr>
            <p:cNvPr id="206" name="Freeform 22"/>
            <p:cNvSpPr>
              <a:spLocks/>
            </p:cNvSpPr>
            <p:nvPr/>
          </p:nvSpPr>
          <p:spPr bwMode="gray">
            <a:xfrm>
              <a:off x="4507511" y="3465356"/>
              <a:ext cx="460721" cy="529461"/>
            </a:xfrm>
            <a:custGeom>
              <a:avLst/>
              <a:gdLst>
                <a:gd name="T0" fmla="*/ 175 w 237"/>
                <a:gd name="T1" fmla="*/ 191 h 271"/>
                <a:gd name="T2" fmla="*/ 130 w 237"/>
                <a:gd name="T3" fmla="*/ 145 h 271"/>
                <a:gd name="T4" fmla="*/ 145 w 237"/>
                <a:gd name="T5" fmla="*/ 110 h 271"/>
                <a:gd name="T6" fmla="*/ 157 w 237"/>
                <a:gd name="T7" fmla="*/ 86 h 271"/>
                <a:gd name="T8" fmla="*/ 153 w 237"/>
                <a:gd name="T9" fmla="*/ 73 h 271"/>
                <a:gd name="T10" fmla="*/ 156 w 237"/>
                <a:gd name="T11" fmla="*/ 49 h 271"/>
                <a:gd name="T12" fmla="*/ 101 w 237"/>
                <a:gd name="T13" fmla="*/ 0 h 271"/>
                <a:gd name="T14" fmla="*/ 46 w 237"/>
                <a:gd name="T15" fmla="*/ 49 h 271"/>
                <a:gd name="T16" fmla="*/ 50 w 237"/>
                <a:gd name="T17" fmla="*/ 73 h 271"/>
                <a:gd name="T18" fmla="*/ 46 w 237"/>
                <a:gd name="T19" fmla="*/ 86 h 271"/>
                <a:gd name="T20" fmla="*/ 58 w 237"/>
                <a:gd name="T21" fmla="*/ 110 h 271"/>
                <a:gd name="T22" fmla="*/ 73 w 237"/>
                <a:gd name="T23" fmla="*/ 145 h 271"/>
                <a:gd name="T24" fmla="*/ 28 w 237"/>
                <a:gd name="T25" fmla="*/ 191 h 271"/>
                <a:gd name="T26" fmla="*/ 0 w 237"/>
                <a:gd name="T27" fmla="*/ 215 h 271"/>
                <a:gd name="T28" fmla="*/ 0 w 237"/>
                <a:gd name="T29" fmla="*/ 271 h 271"/>
                <a:gd name="T30" fmla="*/ 237 w 237"/>
                <a:gd name="T31" fmla="*/ 271 h 271"/>
                <a:gd name="T32" fmla="*/ 237 w 237"/>
                <a:gd name="T33" fmla="*/ 229 h 271"/>
                <a:gd name="T34" fmla="*/ 175 w 237"/>
                <a:gd name="T35" fmla="*/ 19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7" h="271">
                  <a:moveTo>
                    <a:pt x="175" y="191"/>
                  </a:moveTo>
                  <a:cubicBezTo>
                    <a:pt x="141" y="178"/>
                    <a:pt x="130" y="167"/>
                    <a:pt x="130" y="145"/>
                  </a:cubicBezTo>
                  <a:cubicBezTo>
                    <a:pt x="130" y="130"/>
                    <a:pt x="140" y="135"/>
                    <a:pt x="145" y="110"/>
                  </a:cubicBezTo>
                  <a:cubicBezTo>
                    <a:pt x="146" y="99"/>
                    <a:pt x="156" y="110"/>
                    <a:pt x="157" y="86"/>
                  </a:cubicBezTo>
                  <a:cubicBezTo>
                    <a:pt x="157" y="76"/>
                    <a:pt x="153" y="73"/>
                    <a:pt x="153" y="73"/>
                  </a:cubicBezTo>
                  <a:cubicBezTo>
                    <a:pt x="153" y="73"/>
                    <a:pt x="155" y="60"/>
                    <a:pt x="156" y="49"/>
                  </a:cubicBezTo>
                  <a:cubicBezTo>
                    <a:pt x="157" y="35"/>
                    <a:pt x="149" y="0"/>
                    <a:pt x="101" y="0"/>
                  </a:cubicBezTo>
                  <a:cubicBezTo>
                    <a:pt x="54" y="0"/>
                    <a:pt x="46" y="35"/>
                    <a:pt x="46" y="49"/>
                  </a:cubicBezTo>
                  <a:cubicBezTo>
                    <a:pt x="48" y="60"/>
                    <a:pt x="50" y="73"/>
                    <a:pt x="50" y="73"/>
                  </a:cubicBezTo>
                  <a:cubicBezTo>
                    <a:pt x="50" y="73"/>
                    <a:pt x="46" y="76"/>
                    <a:pt x="46" y="86"/>
                  </a:cubicBezTo>
                  <a:cubicBezTo>
                    <a:pt x="47" y="110"/>
                    <a:pt x="56" y="99"/>
                    <a:pt x="58" y="110"/>
                  </a:cubicBezTo>
                  <a:cubicBezTo>
                    <a:pt x="62" y="135"/>
                    <a:pt x="73" y="130"/>
                    <a:pt x="73" y="145"/>
                  </a:cubicBezTo>
                  <a:cubicBezTo>
                    <a:pt x="73" y="167"/>
                    <a:pt x="62" y="178"/>
                    <a:pt x="28" y="191"/>
                  </a:cubicBezTo>
                  <a:cubicBezTo>
                    <a:pt x="18" y="194"/>
                    <a:pt x="0" y="201"/>
                    <a:pt x="0" y="215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237" y="271"/>
                    <a:pt x="237" y="271"/>
                    <a:pt x="237" y="271"/>
                  </a:cubicBezTo>
                  <a:cubicBezTo>
                    <a:pt x="237" y="271"/>
                    <a:pt x="237" y="238"/>
                    <a:pt x="237" y="229"/>
                  </a:cubicBezTo>
                  <a:cubicBezTo>
                    <a:pt x="237" y="216"/>
                    <a:pt x="209" y="204"/>
                    <a:pt x="175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  <a:defRPr/>
              </a:pPr>
              <a:endParaRPr lang="en-US" sz="1350" kern="1200" dirty="0">
                <a:solidFill>
                  <a:prstClr val="black"/>
                </a:solidFill>
                <a:latin typeface="Calibri Light"/>
                <a:ea typeface="+mn-ea"/>
              </a:endParaRPr>
            </a:p>
          </p:txBody>
        </p:sp>
      </p:grpSp>
      <p:grpSp>
        <p:nvGrpSpPr>
          <p:cNvPr id="202" name="METRO ICON - clock"/>
          <p:cNvGrpSpPr>
            <a:grpSpLocks noChangeAspect="1"/>
          </p:cNvGrpSpPr>
          <p:nvPr/>
        </p:nvGrpSpPr>
        <p:grpSpPr bwMode="gray">
          <a:xfrm>
            <a:off x="2586798" y="1936094"/>
            <a:ext cx="557930" cy="577553"/>
            <a:chOff x="9755322" y="3432462"/>
            <a:chExt cx="453379" cy="469327"/>
          </a:xfrm>
          <a:solidFill>
            <a:srgbClr val="FFFFFF"/>
          </a:solidFill>
        </p:grpSpPr>
        <p:sp>
          <p:nvSpPr>
            <p:cNvPr id="203" name="Freeform 26"/>
            <p:cNvSpPr>
              <a:spLocks/>
            </p:cNvSpPr>
            <p:nvPr/>
          </p:nvSpPr>
          <p:spPr bwMode="gray">
            <a:xfrm>
              <a:off x="9755322" y="3432462"/>
              <a:ext cx="453379" cy="469327"/>
            </a:xfrm>
            <a:custGeom>
              <a:avLst/>
              <a:gdLst>
                <a:gd name="T0" fmla="*/ 0 w 278"/>
                <a:gd name="T1" fmla="*/ 152 h 289"/>
                <a:gd name="T2" fmla="*/ 30 w 278"/>
                <a:gd name="T3" fmla="*/ 147 h 289"/>
                <a:gd name="T4" fmla="*/ 31 w 278"/>
                <a:gd name="T5" fmla="*/ 158 h 289"/>
                <a:gd name="T6" fmla="*/ 100 w 278"/>
                <a:gd name="T7" fmla="*/ 246 h 289"/>
                <a:gd name="T8" fmla="*/ 212 w 278"/>
                <a:gd name="T9" fmla="*/ 222 h 289"/>
                <a:gd name="T10" fmla="*/ 238 w 278"/>
                <a:gd name="T11" fmla="*/ 111 h 289"/>
                <a:gd name="T12" fmla="*/ 143 w 278"/>
                <a:gd name="T13" fmla="*/ 39 h 289"/>
                <a:gd name="T14" fmla="*/ 60 w 278"/>
                <a:gd name="T15" fmla="*/ 69 h 289"/>
                <a:gd name="T16" fmla="*/ 83 w 278"/>
                <a:gd name="T17" fmla="*/ 92 h 289"/>
                <a:gd name="T18" fmla="*/ 83 w 278"/>
                <a:gd name="T19" fmla="*/ 93 h 289"/>
                <a:gd name="T20" fmla="*/ 0 w 278"/>
                <a:gd name="T21" fmla="*/ 109 h 289"/>
                <a:gd name="T22" fmla="*/ 15 w 278"/>
                <a:gd name="T23" fmla="*/ 25 h 289"/>
                <a:gd name="T24" fmla="*/ 38 w 278"/>
                <a:gd name="T25" fmla="*/ 48 h 289"/>
                <a:gd name="T26" fmla="*/ 69 w 278"/>
                <a:gd name="T27" fmla="*/ 26 h 289"/>
                <a:gd name="T28" fmla="*/ 222 w 278"/>
                <a:gd name="T29" fmla="*/ 39 h 289"/>
                <a:gd name="T30" fmla="*/ 273 w 278"/>
                <a:gd name="T31" fmla="*/ 159 h 289"/>
                <a:gd name="T32" fmla="*/ 167 w 278"/>
                <a:gd name="T33" fmla="*/ 280 h 289"/>
                <a:gd name="T34" fmla="*/ 47 w 278"/>
                <a:gd name="T35" fmla="*/ 249 h 289"/>
                <a:gd name="T36" fmla="*/ 0 w 278"/>
                <a:gd name="T37" fmla="*/ 156 h 289"/>
                <a:gd name="T38" fmla="*/ 0 w 278"/>
                <a:gd name="T39" fmla="*/ 15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8" h="289">
                  <a:moveTo>
                    <a:pt x="0" y="152"/>
                  </a:moveTo>
                  <a:cubicBezTo>
                    <a:pt x="10" y="150"/>
                    <a:pt x="20" y="148"/>
                    <a:pt x="30" y="147"/>
                  </a:cubicBezTo>
                  <a:cubicBezTo>
                    <a:pt x="30" y="151"/>
                    <a:pt x="30" y="154"/>
                    <a:pt x="31" y="158"/>
                  </a:cubicBezTo>
                  <a:cubicBezTo>
                    <a:pt x="37" y="201"/>
                    <a:pt x="60" y="231"/>
                    <a:pt x="100" y="246"/>
                  </a:cubicBezTo>
                  <a:cubicBezTo>
                    <a:pt x="142" y="262"/>
                    <a:pt x="180" y="253"/>
                    <a:pt x="212" y="222"/>
                  </a:cubicBezTo>
                  <a:cubicBezTo>
                    <a:pt x="244" y="191"/>
                    <a:pt x="253" y="152"/>
                    <a:pt x="238" y="111"/>
                  </a:cubicBezTo>
                  <a:cubicBezTo>
                    <a:pt x="222" y="67"/>
                    <a:pt x="189" y="43"/>
                    <a:pt x="143" y="39"/>
                  </a:cubicBezTo>
                  <a:cubicBezTo>
                    <a:pt x="112" y="37"/>
                    <a:pt x="84" y="48"/>
                    <a:pt x="60" y="69"/>
                  </a:cubicBezTo>
                  <a:cubicBezTo>
                    <a:pt x="68" y="77"/>
                    <a:pt x="76" y="85"/>
                    <a:pt x="83" y="92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55" y="98"/>
                    <a:pt x="28" y="103"/>
                    <a:pt x="0" y="109"/>
                  </a:cubicBezTo>
                  <a:cubicBezTo>
                    <a:pt x="5" y="80"/>
                    <a:pt x="10" y="53"/>
                    <a:pt x="15" y="25"/>
                  </a:cubicBezTo>
                  <a:cubicBezTo>
                    <a:pt x="23" y="33"/>
                    <a:pt x="31" y="41"/>
                    <a:pt x="38" y="48"/>
                  </a:cubicBezTo>
                  <a:cubicBezTo>
                    <a:pt x="48" y="39"/>
                    <a:pt x="58" y="32"/>
                    <a:pt x="69" y="26"/>
                  </a:cubicBezTo>
                  <a:cubicBezTo>
                    <a:pt x="118" y="0"/>
                    <a:pt x="178" y="3"/>
                    <a:pt x="222" y="39"/>
                  </a:cubicBezTo>
                  <a:cubicBezTo>
                    <a:pt x="260" y="70"/>
                    <a:pt x="278" y="111"/>
                    <a:pt x="273" y="159"/>
                  </a:cubicBezTo>
                  <a:cubicBezTo>
                    <a:pt x="268" y="218"/>
                    <a:pt x="225" y="267"/>
                    <a:pt x="167" y="280"/>
                  </a:cubicBezTo>
                  <a:cubicBezTo>
                    <a:pt x="122" y="289"/>
                    <a:pt x="82" y="279"/>
                    <a:pt x="47" y="249"/>
                  </a:cubicBezTo>
                  <a:cubicBezTo>
                    <a:pt x="19" y="224"/>
                    <a:pt x="4" y="193"/>
                    <a:pt x="0" y="156"/>
                  </a:cubicBezTo>
                  <a:cubicBezTo>
                    <a:pt x="0" y="155"/>
                    <a:pt x="0" y="154"/>
                    <a:pt x="0" y="1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  <a:defRPr/>
              </a:pPr>
              <a:endParaRPr lang="en-US" sz="1350" kern="1200" dirty="0">
                <a:solidFill>
                  <a:prstClr val="black"/>
                </a:solidFill>
                <a:latin typeface="Calibri Light"/>
                <a:ea typeface="+mn-ea"/>
              </a:endParaRPr>
            </a:p>
          </p:txBody>
        </p:sp>
        <p:sp>
          <p:nvSpPr>
            <p:cNvPr id="204" name="Freeform 26"/>
            <p:cNvSpPr>
              <a:spLocks/>
            </p:cNvSpPr>
            <p:nvPr/>
          </p:nvSpPr>
          <p:spPr bwMode="gray">
            <a:xfrm>
              <a:off x="9948977" y="3560046"/>
              <a:ext cx="141254" cy="152645"/>
            </a:xfrm>
            <a:custGeom>
              <a:avLst/>
              <a:gdLst>
                <a:gd name="T0" fmla="*/ 27 w 87"/>
                <a:gd name="T1" fmla="*/ 0 h 94"/>
                <a:gd name="T2" fmla="*/ 27 w 87"/>
                <a:gd name="T3" fmla="*/ 67 h 94"/>
                <a:gd name="T4" fmla="*/ 87 w 87"/>
                <a:gd name="T5" fmla="*/ 67 h 94"/>
                <a:gd name="T6" fmla="*/ 87 w 87"/>
                <a:gd name="T7" fmla="*/ 94 h 94"/>
                <a:gd name="T8" fmla="*/ 0 w 87"/>
                <a:gd name="T9" fmla="*/ 94 h 94"/>
                <a:gd name="T10" fmla="*/ 0 w 87"/>
                <a:gd name="T11" fmla="*/ 0 h 94"/>
                <a:gd name="T12" fmla="*/ 27 w 87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94">
                  <a:moveTo>
                    <a:pt x="27" y="0"/>
                  </a:moveTo>
                  <a:cubicBezTo>
                    <a:pt x="27" y="22"/>
                    <a:pt x="27" y="45"/>
                    <a:pt x="27" y="67"/>
                  </a:cubicBezTo>
                  <a:cubicBezTo>
                    <a:pt x="47" y="67"/>
                    <a:pt x="67" y="67"/>
                    <a:pt x="87" y="67"/>
                  </a:cubicBezTo>
                  <a:cubicBezTo>
                    <a:pt x="87" y="76"/>
                    <a:pt x="87" y="85"/>
                    <a:pt x="87" y="94"/>
                  </a:cubicBezTo>
                  <a:cubicBezTo>
                    <a:pt x="58" y="94"/>
                    <a:pt x="29" y="94"/>
                    <a:pt x="0" y="94"/>
                  </a:cubicBezTo>
                  <a:cubicBezTo>
                    <a:pt x="0" y="63"/>
                    <a:pt x="0" y="31"/>
                    <a:pt x="0" y="0"/>
                  </a:cubicBezTo>
                  <a:cubicBezTo>
                    <a:pt x="9" y="0"/>
                    <a:pt x="18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buClrTx/>
                <a:buFontTx/>
                <a:buNone/>
                <a:defRPr/>
              </a:pPr>
              <a:endParaRPr lang="en-US" sz="1350" kern="1200" dirty="0">
                <a:solidFill>
                  <a:prstClr val="black"/>
                </a:solidFill>
                <a:latin typeface="Calibri Light"/>
                <a:ea typeface="+mn-ea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489687" y="1812062"/>
            <a:ext cx="4889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Discover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We deliver outcomes fast by shifting to a product organization structure powered by organization design, technology standards, methods, learning and community. The Organization Blueprint and Design is a set of best practices that describe the approach to perform organization and detailed design for a subset of the organization (wave) that is transforming to the product-centric Agile way of working. </a:t>
            </a:r>
            <a:endParaRPr lang="en-US" dirty="0"/>
          </a:p>
        </p:txBody>
      </p:sp>
      <p:sp>
        <p:nvSpPr>
          <p:cNvPr id="214" name="Rectangle 213"/>
          <p:cNvSpPr/>
          <p:nvPr/>
        </p:nvSpPr>
        <p:spPr>
          <a:xfrm>
            <a:off x="3445915" y="1639121"/>
            <a:ext cx="30668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01266">
              <a:lnSpc>
                <a:spcPct val="90000"/>
              </a:lnSpc>
              <a:spcAft>
                <a:spcPts val="750"/>
              </a:spcAft>
              <a:buClrTx/>
            </a:pPr>
            <a:r>
              <a:rPr lang="en-US" sz="1000" b="1" kern="1200" dirty="0">
                <a:solidFill>
                  <a:prstClr val="black"/>
                </a:solidFill>
                <a:latin typeface="Discover Sans" pitchFamily="2" charset="0"/>
                <a:ea typeface="Discover Sans" pitchFamily="2" charset="0"/>
              </a:rPr>
              <a:t>Product &amp; Organization Blueprint and Design </a:t>
            </a:r>
          </a:p>
        </p:txBody>
      </p:sp>
      <p:cxnSp>
        <p:nvCxnSpPr>
          <p:cNvPr id="215" name="Gerade Verbindung 25"/>
          <p:cNvCxnSpPr/>
          <p:nvPr/>
        </p:nvCxnSpPr>
        <p:spPr bwMode="gray">
          <a:xfrm>
            <a:off x="2865763" y="1552921"/>
            <a:ext cx="5485457" cy="24530"/>
          </a:xfrm>
          <a:prstGeom prst="line">
            <a:avLst/>
          </a:prstGeom>
          <a:noFill/>
          <a:ln w="19050">
            <a:solidFill>
              <a:srgbClr val="969696"/>
            </a:solidFill>
            <a:prstDash val="sysDot"/>
            <a:round/>
            <a:headEnd/>
            <a:tailEnd/>
          </a:ln>
        </p:spPr>
      </p:cxnSp>
      <p:sp>
        <p:nvSpPr>
          <p:cNvPr id="231" name="Rectangle 230"/>
          <p:cNvSpPr/>
          <p:nvPr/>
        </p:nvSpPr>
        <p:spPr>
          <a:xfrm>
            <a:off x="3520539" y="2895633"/>
            <a:ext cx="4889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Discover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Product &amp; Technology Standards come alive via </a:t>
            </a:r>
            <a:r>
              <a:rPr lang="en-US" sz="800" dirty="0" err="1">
                <a:latin typeface="Discover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Craftworx</a:t>
            </a:r>
            <a:r>
              <a:rPr lang="en-US" sz="800" dirty="0">
                <a:latin typeface="Discover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the way we build products and deliver value to our clients. The massive amount of knowledge that is available within the organization is shared and </a:t>
            </a:r>
            <a:r>
              <a:rPr lang="en-US" sz="800" dirty="0" err="1">
                <a:latin typeface="Discover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Craftworx</a:t>
            </a:r>
            <a:r>
              <a:rPr lang="en-US" sz="800" dirty="0">
                <a:latin typeface="Discover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is the catalyst through which we can all collectively elevate in areas such as engineering lifecycle development. This elevation is shared and manifested through a variety of published mediums including code patterns, articles, tutorials, and blogs. </a:t>
            </a:r>
            <a:endParaRPr lang="en-US" dirty="0"/>
          </a:p>
        </p:txBody>
      </p:sp>
      <p:sp>
        <p:nvSpPr>
          <p:cNvPr id="232" name="Rectangle 231"/>
          <p:cNvSpPr/>
          <p:nvPr/>
        </p:nvSpPr>
        <p:spPr>
          <a:xfrm>
            <a:off x="3489687" y="2709490"/>
            <a:ext cx="230383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01266">
              <a:lnSpc>
                <a:spcPct val="90000"/>
              </a:lnSpc>
              <a:spcAft>
                <a:spcPts val="750"/>
              </a:spcAft>
              <a:buClrTx/>
            </a:pPr>
            <a:r>
              <a:rPr lang="en-US" sz="1000" b="1" kern="1200" dirty="0">
                <a:solidFill>
                  <a:prstClr val="black"/>
                </a:solidFill>
                <a:latin typeface="Discover Sans" pitchFamily="2" charset="0"/>
                <a:ea typeface="Discover Sans" pitchFamily="2" charset="0"/>
              </a:rPr>
              <a:t>Product &amp; Technology Standards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2931185" y="3980050"/>
            <a:ext cx="54110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Discover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Discover Dojo is a service and a method of immersive learning and a holistic transformation model that enable costs optimization, speed, agility, and scale required to deliver a way forward for Discover’s Business Technology culture. The Discover Dojo service uses the Discover Dojo Methodology to bring to life </a:t>
            </a:r>
            <a:r>
              <a:rPr lang="en-US" sz="800" dirty="0" err="1">
                <a:latin typeface="Discover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Craftworx</a:t>
            </a:r>
            <a:r>
              <a:rPr lang="en-US" sz="800" dirty="0">
                <a:latin typeface="Discover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– Discover’s Software Development Lifecycle in support of our Agile way of Working. </a:t>
            </a:r>
            <a:endParaRPr lang="en-US" dirty="0"/>
          </a:p>
        </p:txBody>
      </p:sp>
      <p:sp>
        <p:nvSpPr>
          <p:cNvPr id="234" name="Rectangle 233"/>
          <p:cNvSpPr/>
          <p:nvPr/>
        </p:nvSpPr>
        <p:spPr>
          <a:xfrm>
            <a:off x="2931185" y="3817177"/>
            <a:ext cx="106792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01266">
              <a:lnSpc>
                <a:spcPct val="90000"/>
              </a:lnSpc>
              <a:spcAft>
                <a:spcPts val="750"/>
              </a:spcAft>
              <a:buClrTx/>
            </a:pPr>
            <a:r>
              <a:rPr lang="en-US" sz="1000" b="1" kern="1200" dirty="0">
                <a:solidFill>
                  <a:prstClr val="black"/>
                </a:solidFill>
                <a:latin typeface="Discover Sans" pitchFamily="2" charset="0"/>
                <a:ea typeface="Discover Sans" pitchFamily="2" charset="0"/>
              </a:rPr>
              <a:t>Discover Dojo</a:t>
            </a:r>
          </a:p>
        </p:txBody>
      </p:sp>
      <p:sp>
        <p:nvSpPr>
          <p:cNvPr id="235" name="Textfeld 192"/>
          <p:cNvSpPr txBox="1"/>
          <p:nvPr/>
        </p:nvSpPr>
        <p:spPr bwMode="gray">
          <a:xfrm>
            <a:off x="1128767" y="2100963"/>
            <a:ext cx="98513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750"/>
              </a:spcAft>
              <a:buClrTx/>
              <a:buFontTx/>
              <a:buNone/>
              <a:defRPr/>
            </a:pPr>
            <a:r>
              <a:rPr lang="en-US" sz="1200" kern="1200" dirty="0">
                <a:solidFill>
                  <a:prstClr val="white"/>
                </a:solidFill>
                <a:latin typeface="Calibri Light"/>
                <a:ea typeface="+mn-ea"/>
              </a:rPr>
              <a:t>Discover</a:t>
            </a:r>
            <a:br>
              <a:rPr lang="en-US" sz="1200" kern="1200" dirty="0">
                <a:solidFill>
                  <a:prstClr val="white"/>
                </a:solidFill>
                <a:latin typeface="Calibri Light"/>
                <a:ea typeface="+mn-ea"/>
              </a:rPr>
            </a:br>
            <a:r>
              <a:rPr lang="en-US" sz="1200" kern="1200" dirty="0">
                <a:solidFill>
                  <a:prstClr val="white"/>
                </a:solidFill>
                <a:latin typeface="Calibri Light"/>
                <a:ea typeface="+mn-ea"/>
              </a:rPr>
              <a:t>Dojo</a:t>
            </a:r>
            <a:endParaRPr lang="en-US" sz="1350" kern="1200" dirty="0">
              <a:solidFill>
                <a:prstClr val="black"/>
              </a:solidFill>
              <a:latin typeface="Calibri Light"/>
              <a:ea typeface="+mn-ea"/>
            </a:endParaRPr>
          </a:p>
        </p:txBody>
      </p:sp>
      <p:sp>
        <p:nvSpPr>
          <p:cNvPr id="236" name="Freeform 30"/>
          <p:cNvSpPr>
            <a:spLocks/>
          </p:cNvSpPr>
          <p:nvPr/>
        </p:nvSpPr>
        <p:spPr bwMode="gray">
          <a:xfrm>
            <a:off x="1825678" y="3661752"/>
            <a:ext cx="318696" cy="389808"/>
          </a:xfrm>
          <a:custGeom>
            <a:avLst/>
            <a:gdLst>
              <a:gd name="T0" fmla="*/ 52 w 169"/>
              <a:gd name="T1" fmla="*/ 207 h 207"/>
              <a:gd name="T2" fmla="*/ 0 w 169"/>
              <a:gd name="T3" fmla="*/ 207 h 207"/>
              <a:gd name="T4" fmla="*/ 2 w 169"/>
              <a:gd name="T5" fmla="*/ 185 h 207"/>
              <a:gd name="T6" fmla="*/ 13 w 169"/>
              <a:gd name="T7" fmla="*/ 129 h 207"/>
              <a:gd name="T8" fmla="*/ 78 w 169"/>
              <a:gd name="T9" fmla="*/ 42 h 207"/>
              <a:gd name="T10" fmla="*/ 104 w 169"/>
              <a:gd name="T11" fmla="*/ 27 h 207"/>
              <a:gd name="T12" fmla="*/ 93 w 169"/>
              <a:gd name="T13" fmla="*/ 0 h 207"/>
              <a:gd name="T14" fmla="*/ 169 w 169"/>
              <a:gd name="T15" fmla="*/ 30 h 207"/>
              <a:gd name="T16" fmla="*/ 135 w 169"/>
              <a:gd name="T17" fmla="*/ 104 h 207"/>
              <a:gd name="T18" fmla="*/ 123 w 169"/>
              <a:gd name="T19" fmla="*/ 76 h 207"/>
              <a:gd name="T20" fmla="*/ 104 w 169"/>
              <a:gd name="T21" fmla="*/ 89 h 207"/>
              <a:gd name="T22" fmla="*/ 57 w 169"/>
              <a:gd name="T23" fmla="*/ 167 h 207"/>
              <a:gd name="T24" fmla="*/ 52 w 169"/>
              <a:gd name="T25" fmla="*/ 207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9" h="207">
                <a:moveTo>
                  <a:pt x="52" y="207"/>
                </a:moveTo>
                <a:cubicBezTo>
                  <a:pt x="35" y="207"/>
                  <a:pt x="18" y="207"/>
                  <a:pt x="0" y="207"/>
                </a:cubicBezTo>
                <a:cubicBezTo>
                  <a:pt x="0" y="199"/>
                  <a:pt x="1" y="192"/>
                  <a:pt x="2" y="185"/>
                </a:cubicBezTo>
                <a:cubicBezTo>
                  <a:pt x="4" y="166"/>
                  <a:pt x="7" y="147"/>
                  <a:pt x="13" y="129"/>
                </a:cubicBezTo>
                <a:cubicBezTo>
                  <a:pt x="25" y="92"/>
                  <a:pt x="46" y="63"/>
                  <a:pt x="78" y="42"/>
                </a:cubicBezTo>
                <a:cubicBezTo>
                  <a:pt x="86" y="37"/>
                  <a:pt x="95" y="32"/>
                  <a:pt x="104" y="27"/>
                </a:cubicBezTo>
                <a:cubicBezTo>
                  <a:pt x="100" y="19"/>
                  <a:pt x="97" y="10"/>
                  <a:pt x="93" y="0"/>
                </a:cubicBezTo>
                <a:cubicBezTo>
                  <a:pt x="118" y="10"/>
                  <a:pt x="143" y="20"/>
                  <a:pt x="169" y="30"/>
                </a:cubicBezTo>
                <a:cubicBezTo>
                  <a:pt x="157" y="55"/>
                  <a:pt x="146" y="79"/>
                  <a:pt x="135" y="104"/>
                </a:cubicBezTo>
                <a:cubicBezTo>
                  <a:pt x="131" y="95"/>
                  <a:pt x="127" y="86"/>
                  <a:pt x="123" y="76"/>
                </a:cubicBezTo>
                <a:cubicBezTo>
                  <a:pt x="117" y="81"/>
                  <a:pt x="110" y="84"/>
                  <a:pt x="104" y="89"/>
                </a:cubicBezTo>
                <a:cubicBezTo>
                  <a:pt x="77" y="108"/>
                  <a:pt x="63" y="135"/>
                  <a:pt x="57" y="167"/>
                </a:cubicBezTo>
                <a:cubicBezTo>
                  <a:pt x="55" y="180"/>
                  <a:pt x="54" y="193"/>
                  <a:pt x="52" y="2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7" name="Freeform 30"/>
          <p:cNvSpPr>
            <a:spLocks/>
          </p:cNvSpPr>
          <p:nvPr/>
        </p:nvSpPr>
        <p:spPr bwMode="gray">
          <a:xfrm>
            <a:off x="1607069" y="3661752"/>
            <a:ext cx="242313" cy="260750"/>
          </a:xfrm>
          <a:custGeom>
            <a:avLst/>
            <a:gdLst>
              <a:gd name="T0" fmla="*/ 46 w 129"/>
              <a:gd name="T1" fmla="*/ 76 h 138"/>
              <a:gd name="T2" fmla="*/ 34 w 129"/>
              <a:gd name="T3" fmla="*/ 103 h 138"/>
              <a:gd name="T4" fmla="*/ 0 w 129"/>
              <a:gd name="T5" fmla="*/ 28 h 138"/>
              <a:gd name="T6" fmla="*/ 77 w 129"/>
              <a:gd name="T7" fmla="*/ 0 h 138"/>
              <a:gd name="T8" fmla="*/ 66 w 129"/>
              <a:gd name="T9" fmla="*/ 27 h 138"/>
              <a:gd name="T10" fmla="*/ 83 w 129"/>
              <a:gd name="T11" fmla="*/ 37 h 138"/>
              <a:gd name="T12" fmla="*/ 127 w 129"/>
              <a:gd name="T13" fmla="*/ 75 h 138"/>
              <a:gd name="T14" fmla="*/ 128 w 129"/>
              <a:gd name="T15" fmla="*/ 79 h 138"/>
              <a:gd name="T16" fmla="*/ 104 w 129"/>
              <a:gd name="T17" fmla="*/ 136 h 138"/>
              <a:gd name="T18" fmla="*/ 103 w 129"/>
              <a:gd name="T19" fmla="*/ 138 h 138"/>
              <a:gd name="T20" fmla="*/ 46 w 129"/>
              <a:gd name="T21" fmla="*/ 76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9" h="138">
                <a:moveTo>
                  <a:pt x="46" y="76"/>
                </a:moveTo>
                <a:cubicBezTo>
                  <a:pt x="42" y="85"/>
                  <a:pt x="38" y="94"/>
                  <a:pt x="34" y="103"/>
                </a:cubicBezTo>
                <a:cubicBezTo>
                  <a:pt x="23" y="78"/>
                  <a:pt x="11" y="53"/>
                  <a:pt x="0" y="28"/>
                </a:cubicBezTo>
                <a:cubicBezTo>
                  <a:pt x="25" y="19"/>
                  <a:pt x="51" y="9"/>
                  <a:pt x="77" y="0"/>
                </a:cubicBezTo>
                <a:cubicBezTo>
                  <a:pt x="73" y="9"/>
                  <a:pt x="69" y="18"/>
                  <a:pt x="66" y="27"/>
                </a:cubicBezTo>
                <a:cubicBezTo>
                  <a:pt x="71" y="30"/>
                  <a:pt x="77" y="33"/>
                  <a:pt x="83" y="37"/>
                </a:cubicBezTo>
                <a:cubicBezTo>
                  <a:pt x="100" y="47"/>
                  <a:pt x="115" y="60"/>
                  <a:pt x="127" y="75"/>
                </a:cubicBezTo>
                <a:cubicBezTo>
                  <a:pt x="128" y="76"/>
                  <a:pt x="129" y="77"/>
                  <a:pt x="128" y="79"/>
                </a:cubicBezTo>
                <a:cubicBezTo>
                  <a:pt x="117" y="97"/>
                  <a:pt x="109" y="116"/>
                  <a:pt x="104" y="136"/>
                </a:cubicBezTo>
                <a:cubicBezTo>
                  <a:pt x="104" y="136"/>
                  <a:pt x="104" y="137"/>
                  <a:pt x="103" y="138"/>
                </a:cubicBezTo>
                <a:cubicBezTo>
                  <a:pt x="92" y="110"/>
                  <a:pt x="72" y="90"/>
                  <a:pt x="46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8" name="Freeform 30"/>
          <p:cNvSpPr>
            <a:spLocks/>
          </p:cNvSpPr>
          <p:nvPr/>
        </p:nvSpPr>
        <p:spPr bwMode="gray">
          <a:xfrm>
            <a:off x="1770367" y="3485284"/>
            <a:ext cx="210707" cy="287087"/>
          </a:xfrm>
          <a:custGeom>
            <a:avLst/>
            <a:gdLst>
              <a:gd name="T0" fmla="*/ 30 w 112"/>
              <a:gd name="T1" fmla="*/ 61 h 152"/>
              <a:gd name="T2" fmla="*/ 0 w 112"/>
              <a:gd name="T3" fmla="*/ 61 h 152"/>
              <a:gd name="T4" fmla="*/ 57 w 112"/>
              <a:gd name="T5" fmla="*/ 0 h 152"/>
              <a:gd name="T6" fmla="*/ 112 w 112"/>
              <a:gd name="T7" fmla="*/ 61 h 152"/>
              <a:gd name="T8" fmla="*/ 82 w 112"/>
              <a:gd name="T9" fmla="*/ 61 h 152"/>
              <a:gd name="T10" fmla="*/ 82 w 112"/>
              <a:gd name="T11" fmla="*/ 66 h 152"/>
              <a:gd name="T12" fmla="*/ 82 w 112"/>
              <a:gd name="T13" fmla="*/ 124 h 152"/>
              <a:gd name="T14" fmla="*/ 81 w 112"/>
              <a:gd name="T15" fmla="*/ 129 h 152"/>
              <a:gd name="T16" fmla="*/ 57 w 112"/>
              <a:gd name="T17" fmla="*/ 152 h 152"/>
              <a:gd name="T18" fmla="*/ 57 w 112"/>
              <a:gd name="T19" fmla="*/ 152 h 152"/>
              <a:gd name="T20" fmla="*/ 37 w 112"/>
              <a:gd name="T21" fmla="*/ 133 h 152"/>
              <a:gd name="T22" fmla="*/ 30 w 112"/>
              <a:gd name="T23" fmla="*/ 118 h 152"/>
              <a:gd name="T24" fmla="*/ 30 w 112"/>
              <a:gd name="T25" fmla="*/ 66 h 152"/>
              <a:gd name="T26" fmla="*/ 30 w 112"/>
              <a:gd name="T27" fmla="*/ 61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2" h="152">
                <a:moveTo>
                  <a:pt x="30" y="61"/>
                </a:moveTo>
                <a:cubicBezTo>
                  <a:pt x="20" y="61"/>
                  <a:pt x="11" y="61"/>
                  <a:pt x="0" y="61"/>
                </a:cubicBezTo>
                <a:cubicBezTo>
                  <a:pt x="20" y="41"/>
                  <a:pt x="38" y="21"/>
                  <a:pt x="57" y="0"/>
                </a:cubicBezTo>
                <a:cubicBezTo>
                  <a:pt x="76" y="21"/>
                  <a:pt x="94" y="41"/>
                  <a:pt x="112" y="61"/>
                </a:cubicBezTo>
                <a:cubicBezTo>
                  <a:pt x="102" y="61"/>
                  <a:pt x="92" y="61"/>
                  <a:pt x="82" y="61"/>
                </a:cubicBezTo>
                <a:cubicBezTo>
                  <a:pt x="82" y="63"/>
                  <a:pt x="82" y="64"/>
                  <a:pt x="82" y="66"/>
                </a:cubicBezTo>
                <a:cubicBezTo>
                  <a:pt x="82" y="85"/>
                  <a:pt x="83" y="105"/>
                  <a:pt x="82" y="124"/>
                </a:cubicBezTo>
                <a:cubicBezTo>
                  <a:pt x="82" y="126"/>
                  <a:pt x="82" y="128"/>
                  <a:pt x="81" y="129"/>
                </a:cubicBezTo>
                <a:cubicBezTo>
                  <a:pt x="73" y="136"/>
                  <a:pt x="65" y="144"/>
                  <a:pt x="57" y="152"/>
                </a:cubicBezTo>
                <a:cubicBezTo>
                  <a:pt x="57" y="152"/>
                  <a:pt x="56" y="152"/>
                  <a:pt x="57" y="152"/>
                </a:cubicBezTo>
                <a:cubicBezTo>
                  <a:pt x="50" y="146"/>
                  <a:pt x="44" y="139"/>
                  <a:pt x="37" y="133"/>
                </a:cubicBezTo>
                <a:cubicBezTo>
                  <a:pt x="31" y="129"/>
                  <a:pt x="30" y="125"/>
                  <a:pt x="30" y="118"/>
                </a:cubicBezTo>
                <a:cubicBezTo>
                  <a:pt x="30" y="101"/>
                  <a:pt x="30" y="83"/>
                  <a:pt x="30" y="66"/>
                </a:cubicBezTo>
                <a:cubicBezTo>
                  <a:pt x="30" y="64"/>
                  <a:pt x="30" y="63"/>
                  <a:pt x="30" y="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9" name="Textfeld 192"/>
          <p:cNvSpPr txBox="1"/>
          <p:nvPr/>
        </p:nvSpPr>
        <p:spPr bwMode="gray">
          <a:xfrm>
            <a:off x="1383155" y="4081055"/>
            <a:ext cx="98513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750"/>
              </a:spcAft>
              <a:buClrTx/>
              <a:buFontTx/>
              <a:buNone/>
              <a:defRPr/>
            </a:pPr>
            <a:r>
              <a:rPr lang="en-US" sz="1200" kern="1200" dirty="0">
                <a:solidFill>
                  <a:prstClr val="white"/>
                </a:solidFill>
                <a:latin typeface="Calibri Light"/>
                <a:ea typeface="+mn-ea"/>
              </a:rPr>
              <a:t>Community</a:t>
            </a:r>
            <a:br>
              <a:rPr lang="en-US" sz="1200" kern="1200" dirty="0">
                <a:solidFill>
                  <a:prstClr val="white"/>
                </a:solidFill>
                <a:latin typeface="Calibri Light"/>
                <a:ea typeface="+mn-ea"/>
              </a:rPr>
            </a:br>
            <a:r>
              <a:rPr lang="en-US" sz="1200" kern="1200" dirty="0">
                <a:solidFill>
                  <a:prstClr val="white"/>
                </a:solidFill>
                <a:latin typeface="Calibri Light"/>
                <a:ea typeface="+mn-ea"/>
              </a:rPr>
              <a:t>Standards</a:t>
            </a:r>
            <a:endParaRPr lang="en-US" sz="1350" kern="1200" dirty="0">
              <a:solidFill>
                <a:prstClr val="black"/>
              </a:solidFill>
              <a:latin typeface="Calibri Light"/>
              <a:ea typeface="+mn-ea"/>
            </a:endParaRPr>
          </a:p>
        </p:txBody>
      </p:sp>
      <p:sp>
        <p:nvSpPr>
          <p:cNvPr id="240" name="Textfeld 192"/>
          <p:cNvSpPr txBox="1"/>
          <p:nvPr/>
        </p:nvSpPr>
        <p:spPr bwMode="gray">
          <a:xfrm>
            <a:off x="1440416" y="2717261"/>
            <a:ext cx="98513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750"/>
              </a:spcAft>
              <a:buClrTx/>
              <a:buFontTx/>
              <a:buNone/>
              <a:defRPr/>
            </a:pPr>
            <a:r>
              <a:rPr lang="en-US" sz="1200" kern="1200" dirty="0">
                <a:latin typeface="Calibri Light"/>
                <a:ea typeface="+mn-ea"/>
              </a:rPr>
              <a:t>Customer</a:t>
            </a:r>
            <a:br>
              <a:rPr lang="en-US" sz="1200" kern="1200" dirty="0">
                <a:latin typeface="Calibri Light"/>
                <a:ea typeface="+mn-ea"/>
              </a:rPr>
            </a:br>
            <a:r>
              <a:rPr lang="en-US" sz="1200" kern="1200" dirty="0">
                <a:latin typeface="Calibri Light"/>
                <a:ea typeface="+mn-ea"/>
              </a:rPr>
              <a:t>Value</a:t>
            </a:r>
            <a:endParaRPr lang="en-US" sz="1350" kern="1200" dirty="0">
              <a:latin typeface="Calibri Light"/>
              <a:ea typeface="+mn-e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-17637" y="49510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©2021 Discover Financial Services - Confidential and Proprietary - Do not copy or distribute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756714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BD5EB2-FFCE-4EEE-B5B6-BC3713C0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445770"/>
            <a:ext cx="8641080" cy="582930"/>
          </a:xfrm>
        </p:spPr>
        <p:txBody>
          <a:bodyPr/>
          <a:lstStyle/>
          <a:p>
            <a:r>
              <a:rPr lang="en-US" dirty="0">
                <a:latin typeface="Discover Sans" pitchFamily="2" charset="0"/>
                <a:ea typeface="Discover Sans" pitchFamily="2" charset="0"/>
              </a:rPr>
              <a:t>Product development is a team sport!</a:t>
            </a:r>
          </a:p>
        </p:txBody>
      </p:sp>
      <p:grpSp>
        <p:nvGrpSpPr>
          <p:cNvPr id="4" name="Gruppieren 4"/>
          <p:cNvGrpSpPr/>
          <p:nvPr/>
        </p:nvGrpSpPr>
        <p:grpSpPr bwMode="gray">
          <a:xfrm>
            <a:off x="1" y="4151636"/>
            <a:ext cx="9143999" cy="985588"/>
            <a:chOff x="0" y="4572060"/>
            <a:chExt cx="12190413" cy="2274509"/>
          </a:xfrm>
          <a:solidFill>
            <a:schemeClr val="tx2"/>
          </a:solidFill>
        </p:grpSpPr>
        <p:sp>
          <p:nvSpPr>
            <p:cNvPr id="5" name="Rectangle 20"/>
            <p:cNvSpPr>
              <a:spLocks noChangeArrowheads="1"/>
            </p:cNvSpPr>
            <p:nvPr/>
          </p:nvSpPr>
          <p:spPr bwMode="gray">
            <a:xfrm>
              <a:off x="0" y="4572060"/>
              <a:ext cx="12190413" cy="227450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405000" tIns="34290" rIns="405000" bIns="3429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dirty="0">
                  <a:solidFill>
                    <a:prstClr val="white"/>
                  </a:solidFill>
                </a:rPr>
                <a:t>As product teams we love to deliver high-quality product experiences for our customers quickly. But a </a:t>
              </a:r>
              <a:r>
                <a:rPr lang="en-US" sz="1200" b="1" dirty="0">
                  <a:solidFill>
                    <a:prstClr val="white"/>
                  </a:solidFill>
                </a:rPr>
                <a:t>good digital product depends on more than just excellent code - it must fit in a customer's life and solve significant problems for them seamlessly</a:t>
              </a:r>
              <a:r>
                <a:rPr lang="en-US" sz="1200" dirty="0">
                  <a:solidFill>
                    <a:prstClr val="white"/>
                  </a:solidFill>
                </a:rPr>
                <a:t>. Our digital product lifecycle encompasses discovery of customer problems as well as creation, delivery and operation of products that solve them. </a:t>
              </a:r>
              <a:r>
                <a:rPr lang="en-US" sz="1200" b="1" dirty="0">
                  <a:solidFill>
                    <a:prstClr val="white"/>
                  </a:solidFill>
                </a:rPr>
                <a:t>Welcome to </a:t>
              </a:r>
              <a:r>
                <a:rPr lang="en-US" sz="1200" b="1" dirty="0" err="1">
                  <a:solidFill>
                    <a:prstClr val="white"/>
                  </a:solidFill>
                </a:rPr>
                <a:t>Craftworx</a:t>
              </a:r>
              <a:r>
                <a:rPr lang="en-US" sz="1200" b="1" dirty="0">
                  <a:solidFill>
                    <a:prstClr val="white"/>
                  </a:solidFill>
                </a:rPr>
                <a:t> – our approach to delivering products.</a:t>
              </a:r>
            </a:p>
          </p:txBody>
        </p:sp>
        <p:sp>
          <p:nvSpPr>
            <p:cNvPr id="8" name="Gleichschenkliges Dreieck 6"/>
            <p:cNvSpPr/>
            <p:nvPr/>
          </p:nvSpPr>
          <p:spPr bwMode="gray">
            <a:xfrm rot="10800000">
              <a:off x="539999" y="4572060"/>
              <a:ext cx="543550" cy="266184"/>
            </a:xfrm>
            <a:prstGeom prst="triangl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0218" y="1117295"/>
            <a:ext cx="3023564" cy="27952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7637" y="49510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prstClr val="white"/>
                </a:solidFill>
              </a:rPr>
              <a:t>©2021 Discover Financial Services - Confidential and Proprietary - Do not copy or distribute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055913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FS">
  <a:themeElements>
    <a:clrScheme name="Custom 33">
      <a:dk1>
        <a:srgbClr val="000000"/>
      </a:dk1>
      <a:lt1>
        <a:sysClr val="window" lastClr="FFFFFF"/>
      </a:lt1>
      <a:dk2>
        <a:srgbClr val="232241"/>
      </a:dk2>
      <a:lt2>
        <a:srgbClr val="C7C8CF"/>
      </a:lt2>
      <a:accent1>
        <a:srgbClr val="FCB116"/>
      </a:accent1>
      <a:accent2>
        <a:srgbClr val="EC6B29"/>
      </a:accent2>
      <a:accent3>
        <a:srgbClr val="9191A0"/>
      </a:accent3>
      <a:accent4>
        <a:srgbClr val="25B680"/>
      </a:accent4>
      <a:accent5>
        <a:srgbClr val="00A5E0"/>
      </a:accent5>
      <a:accent6>
        <a:srgbClr val="5B5A71"/>
      </a:accent6>
      <a:hlink>
        <a:srgbClr val="00A5E0"/>
      </a:hlink>
      <a:folHlink>
        <a:srgbClr val="5B5A71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spcBef>
            <a:spcPts val="1200"/>
          </a:spcBef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 Corporate PowerPoint Template 2021_Final" id="{0578619E-A36D-41C0-9CDA-7A69F046F6E4}" vid="{A4D0D6C2-E5D2-45B2-B74C-F4F9B9083B36}"/>
    </a:ext>
  </a:extLst>
</a:theme>
</file>

<file path=ppt/theme/theme3.xml><?xml version="1.0" encoding="utf-8"?>
<a:theme xmlns:a="http://schemas.openxmlformats.org/drawingml/2006/main" name="Office Theme">
  <a:themeElements>
    <a:clrScheme name="Runway">
      <a:dk1>
        <a:srgbClr val="83888C"/>
      </a:dk1>
      <a:lt1>
        <a:srgbClr val="FFFFFE"/>
      </a:lt1>
      <a:dk2>
        <a:srgbClr val="000000"/>
      </a:dk2>
      <a:lt2>
        <a:srgbClr val="D5D5D5"/>
      </a:lt2>
      <a:accent1>
        <a:srgbClr val="0F4B80"/>
      </a:accent1>
      <a:accent2>
        <a:srgbClr val="658CC6"/>
      </a:accent2>
      <a:accent3>
        <a:srgbClr val="B5C6D3"/>
      </a:accent3>
      <a:accent4>
        <a:srgbClr val="A58D7F"/>
      </a:accent4>
      <a:accent5>
        <a:srgbClr val="F5B895"/>
      </a:accent5>
      <a:accent6>
        <a:srgbClr val="F1D6AD"/>
      </a:accent6>
      <a:hlink>
        <a:srgbClr val="164E74"/>
      </a:hlink>
      <a:folHlink>
        <a:srgbClr val="524B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Runway" id="{65AE19FB-AF19-1C44-8982-171DF0E2433D}" vid="{ECD8839B-3D34-044C-BAA9-808800279558}"/>
    </a:ext>
  </a:extLst>
</a:theme>
</file>

<file path=ppt/theme/theme4.xml><?xml version="1.0" encoding="utf-8"?>
<a:theme xmlns:a="http://schemas.openxmlformats.org/drawingml/2006/main" name="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1_PRESENTATIONLOAD">
  <a:themeElements>
    <a:clrScheme name="PL Styleguide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1_Weißer Hintergrund">
  <a:themeElements>
    <a:clrScheme name="1_Weißer Hintergrund 1">
      <a:dk1>
        <a:srgbClr val="000000"/>
      </a:dk1>
      <a:lt1>
        <a:srgbClr val="EAEAEA"/>
      </a:lt1>
      <a:dk2>
        <a:srgbClr val="004074"/>
      </a:dk2>
      <a:lt2>
        <a:srgbClr val="FEA501"/>
      </a:lt2>
      <a:accent1>
        <a:srgbClr val="0061B2"/>
      </a:accent1>
      <a:accent2>
        <a:srgbClr val="2A79D0"/>
      </a:accent2>
      <a:accent3>
        <a:srgbClr val="F3F3F3"/>
      </a:accent3>
      <a:accent4>
        <a:srgbClr val="000000"/>
      </a:accent4>
      <a:accent5>
        <a:srgbClr val="AAB7D5"/>
      </a:accent5>
      <a:accent6>
        <a:srgbClr val="256DBC"/>
      </a:accent6>
      <a:hlink>
        <a:srgbClr val="69A2E1"/>
      </a:hlink>
      <a:folHlink>
        <a:srgbClr val="9DC2EB"/>
      </a:folHlink>
    </a:clrScheme>
    <a:fontScheme name="1_Weißer Hintergrun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_Weißer Hintergrund 1">
        <a:dk1>
          <a:srgbClr val="000000"/>
        </a:dk1>
        <a:lt1>
          <a:srgbClr val="EAEAEA"/>
        </a:lt1>
        <a:dk2>
          <a:srgbClr val="004074"/>
        </a:dk2>
        <a:lt2>
          <a:srgbClr val="FEA501"/>
        </a:lt2>
        <a:accent1>
          <a:srgbClr val="0061B2"/>
        </a:accent1>
        <a:accent2>
          <a:srgbClr val="2A79D0"/>
        </a:accent2>
        <a:accent3>
          <a:srgbClr val="F3F3F3"/>
        </a:accent3>
        <a:accent4>
          <a:srgbClr val="000000"/>
        </a:accent4>
        <a:accent5>
          <a:srgbClr val="AAB7D5"/>
        </a:accent5>
        <a:accent6>
          <a:srgbClr val="256DBC"/>
        </a:accent6>
        <a:hlink>
          <a:srgbClr val="69A2E1"/>
        </a:hlink>
        <a:folHlink>
          <a:srgbClr val="9DC2E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2087</Words>
  <Application>Microsoft Macintosh PowerPoint</Application>
  <PresentationFormat>On-screen Show (16:9)</PresentationFormat>
  <Paragraphs>229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23</vt:i4>
      </vt:variant>
    </vt:vector>
  </HeadingPairs>
  <TitlesOfParts>
    <vt:vector size="43" baseType="lpstr">
      <vt:lpstr>Helvetica Light</vt:lpstr>
      <vt:lpstr>Meta Offc Pro Thin</vt:lpstr>
      <vt:lpstr>Montserrat</vt:lpstr>
      <vt:lpstr>Calibri Light</vt:lpstr>
      <vt:lpstr>Futura Medium</vt:lpstr>
      <vt:lpstr>Calibri</vt:lpstr>
      <vt:lpstr>Wingdings</vt:lpstr>
      <vt:lpstr>Dosis</vt:lpstr>
      <vt:lpstr>Helvetica</vt:lpstr>
      <vt:lpstr>Discover Sans</vt:lpstr>
      <vt:lpstr>Arial</vt:lpstr>
      <vt:lpstr>Bebas Neue</vt:lpstr>
      <vt:lpstr>Meta Offc Pro Medium</vt:lpstr>
      <vt:lpstr>Simple Light</vt:lpstr>
      <vt:lpstr>DFS</vt:lpstr>
      <vt:lpstr>Office Theme</vt:lpstr>
      <vt:lpstr>PRESENTATIONLOAD</vt:lpstr>
      <vt:lpstr>1_PRESENTATIONLOAD</vt:lpstr>
      <vt:lpstr>1_Weißer Hintergrund</vt:lpstr>
      <vt:lpstr>1_Simple Light</vt:lpstr>
      <vt:lpstr>Build your craft with Discover</vt:lpstr>
      <vt:lpstr>PowerPoint Presentation</vt:lpstr>
      <vt:lpstr>Agenda</vt:lpstr>
      <vt:lpstr>PowerPoint Presentation</vt:lpstr>
      <vt:lpstr>Creating a Runway for Digital Transformation</vt:lpstr>
      <vt:lpstr>The Discover Business Technology Academy </vt:lpstr>
      <vt:lpstr>“</vt:lpstr>
      <vt:lpstr>Becoming a product centric organization </vt:lpstr>
      <vt:lpstr>Product development is a team sport!</vt:lpstr>
      <vt:lpstr>Our Discover Dojo Approach: Get your Mojo!</vt:lpstr>
      <vt:lpstr>Each team continuously improves and are guided by metrics</vt:lpstr>
      <vt:lpstr>Team CAD: Customer &amp; Account Data Team </vt:lpstr>
      <vt:lpstr>Team LIR: Line Increase Request Team</vt:lpstr>
      <vt:lpstr>Team AUT: Authorized User Team </vt:lpstr>
      <vt:lpstr>“</vt:lpstr>
      <vt:lpstr>Building our community: Our Semantic Graph</vt:lpstr>
      <vt:lpstr>“</vt:lpstr>
      <vt:lpstr>Building our career</vt:lpstr>
      <vt:lpstr>“</vt:lpstr>
      <vt:lpstr>Building our innovation</vt:lpstr>
      <vt:lpstr>“</vt:lpstr>
      <vt:lpstr>“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Diaz</dc:creator>
  <cp:lastModifiedBy>Alex Broderick-Forster</cp:lastModifiedBy>
  <cp:revision>162</cp:revision>
  <dcterms:modified xsi:type="dcterms:W3CDTF">2021-10-03T21:20:59Z</dcterms:modified>
</cp:coreProperties>
</file>